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91" r:id="rId2"/>
    <p:sldId id="292" r:id="rId3"/>
    <p:sldId id="293" r:id="rId4"/>
    <p:sldId id="308" r:id="rId5"/>
    <p:sldId id="309" r:id="rId6"/>
    <p:sldId id="297" r:id="rId7"/>
    <p:sldId id="258" r:id="rId8"/>
    <p:sldId id="259" r:id="rId9"/>
    <p:sldId id="278" r:id="rId10"/>
    <p:sldId id="261" r:id="rId11"/>
    <p:sldId id="274" r:id="rId12"/>
    <p:sldId id="271" r:id="rId13"/>
    <p:sldId id="268" r:id="rId14"/>
    <p:sldId id="273" r:id="rId1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5"/>
    <p:restoredTop sz="94648"/>
  </p:normalViewPr>
  <p:slideViewPr>
    <p:cSldViewPr snapToGrid="0" snapToObjects="1">
      <p:cViewPr varScale="1">
        <p:scale>
          <a:sx n="111" d="100"/>
          <a:sy n="111" d="100"/>
        </p:scale>
        <p:origin x="-510" y="-7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16AAA4D-EB87-9945-966A-B45C4F2350A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="" xmlns:a16="http://schemas.microsoft.com/office/drawing/2014/main" id="{5833F622-6BC4-664D-B1BF-3A3D093303B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32DFA33B-3696-104C-9E4B-2ED3C74B7F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05E856E3-F5D0-2448-9604-21C11BD5B8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0246B998-024D-9942-96E8-6090D201F2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01091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B82F6A91-4BBA-1040-8198-0CC9F6B54F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59BF7FF5-03E9-FD4C-95F2-FAB8565D40E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6791E5AE-6E79-B945-BF43-D9AD9B3799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F3BDE6FF-F99F-E84E-B338-B7FD2F3FDC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E06843B4-176F-6A43-AFE8-A85AED2EF4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72071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="" xmlns:a16="http://schemas.microsoft.com/office/drawing/2014/main" id="{1C8A667F-E0AC-8842-888A-46AF7665E3C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89B0B9C5-40E4-4845-91CC-CB9AE54C6D2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801C4971-B568-5442-9B94-43617A28A3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B9F30933-C6C9-C647-B540-23D0ECCCE4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22E49D80-7413-914F-BF6F-22FB3E25E0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74951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B9461062-23DC-3242-831A-25B602A69D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E352F91-0D28-EE46-AE03-D25564228E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C4AC7CAC-BAAB-384C-B094-9104BEFF44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FEFDE8EC-9818-ED4A-9503-54EAFC14D8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42DD6D01-413E-914C-B025-88EF259179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1016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38147344-BA64-B449-AB93-0A7183890B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8C8AF5A7-00FC-AC43-9620-C1D8573ADE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B39E3A7E-EE71-984E-AD29-C6A03E3F4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B0AC8761-4E0A-9C45-BC72-86BC5EA3F4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82ABB225-CDC9-3648-ADBC-3496148B03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9577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C0590F8-590C-5C40-8F08-2E29B10570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CBEC1869-2287-B449-9314-0F080450181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435D048E-0A42-6640-A0B8-2DA93E6EE6F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E13B3847-D52E-8745-8B00-1593F9B78F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415E19D0-A685-A144-AC8D-83A934D39D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1CFECDC3-ED39-7A48-83A3-FB8F50F850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21992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6516021-DAA0-904A-A087-D095A04706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8F063A7B-4DAA-BB41-BF56-64AE34D41E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8F079E0D-D9F9-2A4D-A877-0512CCB1DA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="" xmlns:a16="http://schemas.microsoft.com/office/drawing/2014/main" id="{E01B899A-4B9E-7C49-A685-9C1137FAFCA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="" xmlns:a16="http://schemas.microsoft.com/office/drawing/2014/main" id="{70FED93C-3BC5-EC4F-8047-65BFFA3A03B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="" xmlns:a16="http://schemas.microsoft.com/office/drawing/2014/main" id="{FBC8588E-193A-704D-80AF-8CC2C07DF7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="" xmlns:a16="http://schemas.microsoft.com/office/drawing/2014/main" id="{5A1C51E0-9ED0-1346-8799-302B1C59AA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="" xmlns:a16="http://schemas.microsoft.com/office/drawing/2014/main" id="{88A95BC2-1844-0C4F-B5DE-50800EEF89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12576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2579ADD-7889-6D46-8246-01462CCA28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F365FBA7-0FB6-514B-87FE-FAFBCB9894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="" xmlns:a16="http://schemas.microsoft.com/office/drawing/2014/main" id="{504F5D09-3227-EB4E-8C88-0C88DFDED7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D5F6AC7B-E81D-174E-89BE-9A2EEE6AB3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80907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D8D968C6-381C-5E40-A62F-F7E2261BBB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="" xmlns:a16="http://schemas.microsoft.com/office/drawing/2014/main" id="{32011E55-78D8-AD46-B53E-1F5DD6580F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F6623C61-B1DE-0F44-8DEA-BA9409F90D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5442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928C4748-DFBD-644E-AEAC-CDFE3C670C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7BF7DE84-9570-8749-A222-7767A53EFE5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9CA93C74-9495-414D-9078-F90E8674FD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ABEC57CF-BB5A-4341-811D-07C51E9DB2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C82F9B93-20E2-5745-A832-2CE9C1D113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2D440C18-A425-1B48-8B01-C853467E8F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2404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B0D45F2-3D16-454B-BAE3-9E51326DF5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="" xmlns:a16="http://schemas.microsoft.com/office/drawing/2014/main" id="{FD97A32C-D15A-6947-B5F6-6FAFE1FFD10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DF9F6082-3699-EB4D-B34A-6A351D76190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62600AAF-1D60-FD45-AD38-DC79708E88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DBC50C4D-BA0F-6D4E-BE96-8FF52972EF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7668D3C5-6532-6842-8B89-932A5DEE65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3334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="" xmlns:a16="http://schemas.microsoft.com/office/drawing/2014/main" id="{7B4A9F19-6C61-0640-B9BD-8701908B72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04587772-C9DA-3642-8D64-9BC804F795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06AA922C-39E5-DF4E-B7DE-CD7A82B5415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441A5F-A482-8C45-A88F-2AEFD91D0B0A}" type="datetimeFigureOut">
              <a:rPr lang="en-US" smtClean="0"/>
              <a:t>8/6/2018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48226CD4-4D84-854C-B1E1-FE835065CCE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D77EF956-E5BB-5C47-87CB-E2A2F473F6C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879BC3-1EC4-C146-A622-417CBEB0BD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38647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4C3E34E-A276-5647-9836-921BB032B2D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pPr rtl="0"/>
            <a:r>
              <a:rPr lang="uk" b="0" i="0" u="none" baseline="0"/>
              <a:t>Моделювання системи лікарень та кількості лікарняних ліжок до 2030 року в Полтавській області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="" xmlns:a16="http://schemas.microsoft.com/office/drawing/2014/main" id="{3B9C68EC-048D-F842-B8DB-03D8494972A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uk" dirty="0"/>
          </a:p>
        </p:txBody>
      </p:sp>
    </p:spTree>
    <p:extLst>
      <p:ext uri="{BB962C8B-B14F-4D97-AF65-F5344CB8AC3E}">
        <p14:creationId xmlns:p14="http://schemas.microsoft.com/office/powerpoint/2010/main" val="274337248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784603D-97D3-FE43-A2A7-17181B67AE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/>
              <a:t>Східний госпітальний округ (ГО)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4DB8F9D8-6EA4-B84E-9ECE-E47CDAC171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l" rtl="0"/>
            <a:r>
              <a:rPr lang="uk" b="0" i="0" u="none" baseline="0"/>
              <a:t>м. Полтава</a:t>
            </a:r>
          </a:p>
          <a:p>
            <a:pPr lvl="1" algn="l" rtl="0"/>
            <a:r>
              <a:rPr lang="uk" b="0" i="0" u="none" baseline="0"/>
              <a:t>Концентрація усіх функцій невідкладної допомоги: (ліжка (спеціалізовані, високоспеціалізовані) та амбулаторні послуги спеціалістів у місті Полтава та навколишніх районах у двох багатопрофільних медичних закладах, які включатимуть лікування туберкульозу та психіатрію.</a:t>
            </a:r>
          </a:p>
          <a:p>
            <a:pPr lvl="1" algn="l" rtl="0"/>
            <a:r>
              <a:rPr lang="uk" b="0" i="0" u="none" baseline="0"/>
              <a:t>Після ухвалення генерального плану на обласному рівні будуть розроблені докладні техніко-економічні обґрунтування об'єднання лікарень, організації медичної допомоги та кадрового забезпечення, інфраструктурної реорганізації, функціонального планування та планування забудови, інвестиційного планування тощо.</a:t>
            </a:r>
          </a:p>
          <a:p>
            <a:pPr lvl="1" algn="l" rtl="0"/>
            <a:r>
              <a:rPr lang="uk" b="0" i="0" u="none" baseline="0"/>
              <a:t>Деякі з існуючих лікарень, що не надають невідкладної медичної допомоги, будуть реорганізовані для надання догляду та довгострокового лікування.</a:t>
            </a:r>
            <a:endParaRPr lang="uk" dirty="0"/>
          </a:p>
          <a:p>
            <a:pPr marL="457200" lvl="1" indent="0" algn="l" rtl="0">
              <a:buNone/>
            </a:pPr>
            <a:endParaRPr lang="uk" dirty="0"/>
          </a:p>
          <a:p>
            <a:pPr algn="l" rtl="0"/>
            <a:r>
              <a:rPr lang="uk" b="0" i="0" u="none" baseline="0"/>
              <a:t>Райони</a:t>
            </a:r>
          </a:p>
          <a:p>
            <a:pPr lvl="1" algn="l" rtl="0"/>
            <a:r>
              <a:rPr lang="uk" b="0" i="0" u="none" baseline="0"/>
              <a:t>Наявні лікарні будуть реорганізовані в медичні центри, що надають загальну медичну допомогу, деякі спеціалізовані амбулаторні медичні послуги, що не є невідкладними, невідкладні медичні послуги щодо незначних травм, ліжка для догляду та ліжка для довгострокового лікування.</a:t>
            </a:r>
          </a:p>
          <a:p>
            <a:pPr lvl="1" algn="l" rtl="0"/>
            <a:r>
              <a:rPr lang="uk" b="0" i="0" u="none" baseline="0"/>
              <a:t>Після ухвалення генерального плану на обласному рівні слід розробити докладні техніко-економічні обґрунтування об’єднання для кожного районного закладу охорони здоров’я щодо кадрового забезпечення, інфраструктурної реорганізації, функціонального планування та планування забудови, інвестиційного планування тощо.</a:t>
            </a:r>
          </a:p>
          <a:p>
            <a:pPr lvl="1" algn="l" rtl="0"/>
            <a:endParaRPr lang="uk" dirty="0"/>
          </a:p>
          <a:p>
            <a:endParaRPr lang="uk" dirty="0"/>
          </a:p>
          <a:p>
            <a:endParaRPr lang="uk" dirty="0"/>
          </a:p>
        </p:txBody>
      </p:sp>
    </p:spTree>
    <p:extLst>
      <p:ext uri="{BB962C8B-B14F-4D97-AF65-F5344CB8AC3E}">
        <p14:creationId xmlns:p14="http://schemas.microsoft.com/office/powerpoint/2010/main" val="193728112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DC394769-F7F5-ED4B-ADFF-331148FB8B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 dirty="0"/>
              <a:t>Моделювання кількості ліжок у Східному госпітальному окрузі (ГО)</a:t>
            </a:r>
          </a:p>
        </p:txBody>
      </p:sp>
      <p:graphicFrame>
        <p:nvGraphicFramePr>
          <p:cNvPr id="6" name="Content Placeholder 5">
            <a:extLst>
              <a:ext uri="{FF2B5EF4-FFF2-40B4-BE49-F238E27FC236}">
                <a16:creationId xmlns="" xmlns:a16="http://schemas.microsoft.com/office/drawing/2014/main" id="{DBCA387B-149C-7E42-812C-7CD3E84EAE8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5208554"/>
              </p:ext>
            </p:extLst>
          </p:nvPr>
        </p:nvGraphicFramePr>
        <p:xfrm>
          <a:off x="479502" y="1605776"/>
          <a:ext cx="11140068" cy="468350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616738">
                  <a:extLst>
                    <a:ext uri="{9D8B030D-6E8A-4147-A177-3AD203B41FA5}">
                      <a16:colId xmlns="" xmlns:a16="http://schemas.microsoft.com/office/drawing/2014/main" val="2541694134"/>
                    </a:ext>
                  </a:extLst>
                </a:gridCol>
                <a:gridCol w="1034915">
                  <a:extLst>
                    <a:ext uri="{9D8B030D-6E8A-4147-A177-3AD203B41FA5}">
                      <a16:colId xmlns="" xmlns:a16="http://schemas.microsoft.com/office/drawing/2014/main" val="138630083"/>
                    </a:ext>
                  </a:extLst>
                </a:gridCol>
                <a:gridCol w="908706">
                  <a:extLst>
                    <a:ext uri="{9D8B030D-6E8A-4147-A177-3AD203B41FA5}">
                      <a16:colId xmlns="" xmlns:a16="http://schemas.microsoft.com/office/drawing/2014/main" val="470595863"/>
                    </a:ext>
                  </a:extLst>
                </a:gridCol>
                <a:gridCol w="967604">
                  <a:extLst>
                    <a:ext uri="{9D8B030D-6E8A-4147-A177-3AD203B41FA5}">
                      <a16:colId xmlns="" xmlns:a16="http://schemas.microsoft.com/office/drawing/2014/main" val="3186571245"/>
                    </a:ext>
                  </a:extLst>
                </a:gridCol>
                <a:gridCol w="875051">
                  <a:extLst>
                    <a:ext uri="{9D8B030D-6E8A-4147-A177-3AD203B41FA5}">
                      <a16:colId xmlns="" xmlns:a16="http://schemas.microsoft.com/office/drawing/2014/main" val="3163660772"/>
                    </a:ext>
                  </a:extLst>
                </a:gridCol>
                <a:gridCol w="732014">
                  <a:extLst>
                    <a:ext uri="{9D8B030D-6E8A-4147-A177-3AD203B41FA5}">
                      <a16:colId xmlns="" xmlns:a16="http://schemas.microsoft.com/office/drawing/2014/main" val="3371687335"/>
                    </a:ext>
                  </a:extLst>
                </a:gridCol>
                <a:gridCol w="732014">
                  <a:extLst>
                    <a:ext uri="{9D8B030D-6E8A-4147-A177-3AD203B41FA5}">
                      <a16:colId xmlns="" xmlns:a16="http://schemas.microsoft.com/office/drawing/2014/main" val="2722283126"/>
                    </a:ext>
                  </a:extLst>
                </a:gridCol>
                <a:gridCol w="706772">
                  <a:extLst>
                    <a:ext uri="{9D8B030D-6E8A-4147-A177-3AD203B41FA5}">
                      <a16:colId xmlns="" xmlns:a16="http://schemas.microsoft.com/office/drawing/2014/main" val="1263945006"/>
                    </a:ext>
                  </a:extLst>
                </a:gridCol>
                <a:gridCol w="900292">
                  <a:extLst>
                    <a:ext uri="{9D8B030D-6E8A-4147-A177-3AD203B41FA5}">
                      <a16:colId xmlns="" xmlns:a16="http://schemas.microsoft.com/office/drawing/2014/main" val="332788944"/>
                    </a:ext>
                  </a:extLst>
                </a:gridCol>
                <a:gridCol w="933948">
                  <a:extLst>
                    <a:ext uri="{9D8B030D-6E8A-4147-A177-3AD203B41FA5}">
                      <a16:colId xmlns="" xmlns:a16="http://schemas.microsoft.com/office/drawing/2014/main" val="2941170023"/>
                    </a:ext>
                  </a:extLst>
                </a:gridCol>
                <a:gridCol w="732014">
                  <a:extLst>
                    <a:ext uri="{9D8B030D-6E8A-4147-A177-3AD203B41FA5}">
                      <a16:colId xmlns="" xmlns:a16="http://schemas.microsoft.com/office/drawing/2014/main" val="2592588283"/>
                    </a:ext>
                  </a:extLst>
                </a:gridCol>
              </a:tblGrid>
              <a:tr h="1191352"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На 1 тис. населення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Поточна кількість лікарняних ліжок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Поточна загальна кількість ліжок для невідкладної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допомоги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(без урах.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протитубер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кульозних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та психіатричних)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Ліжка для спеціалізованої медичної допомоги у 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/>
                      </a:r>
                      <a:br>
                        <a:rPr lang="en-US" sz="900" b="1" i="0" u="none" strike="noStrike" baseline="0" dirty="0" smtClean="0">
                          <a:effectLst/>
                        </a:rPr>
                      </a:br>
                      <a:r>
                        <a:rPr lang="uk" sz="900" b="1" i="0" u="none" strike="noStrike" baseline="0" dirty="0" smtClean="0">
                          <a:effectLst/>
                        </a:rPr>
                        <a:t>2030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Ліжка для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високоспе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ціалізованої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медичної допомоги у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Загальна кількість ліжок для невідкладної допомоги у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>
                          <a:effectLst/>
                        </a:rPr>
                        <a:t>Ліжка для догляду у 2030 р.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Загальна кількість ліжок (без урах.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проти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туберкульозних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та психіатричних) до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Різниця у загальній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кіль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кості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ліжок, у т.ч. для догляду (без урах.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проти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туберкульозних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та психіатричних) до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="" xmlns:a16="http://schemas.microsoft.com/office/drawing/2014/main" val="2959556420"/>
                  </a:ext>
                </a:extLst>
              </a:tr>
              <a:tr h="19855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 СХІДНИЙ ГО № 1 (Полтава)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112906922"/>
                  </a:ext>
                </a:extLst>
              </a:tr>
              <a:tr h="19855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2892469178"/>
                  </a:ext>
                </a:extLst>
              </a:tr>
              <a:tr h="19855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м. Полтава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286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5 117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3 727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1 623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456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2 080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495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2 575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(1 152)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-31%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596442424"/>
                  </a:ext>
                </a:extLst>
              </a:tr>
              <a:tr h="19855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2111591338"/>
                  </a:ext>
                </a:extLst>
              </a:tr>
              <a:tr h="19855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Райони навколо Полтави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278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1 022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922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294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294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(628)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-68%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496963497"/>
                  </a:ext>
                </a:extLst>
              </a:tr>
              <a:tr h="19855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2314825610"/>
                  </a:ext>
                </a:extLst>
              </a:tr>
              <a:tr h="19855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Полтавський р-н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67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1301732043"/>
                  </a:ext>
                </a:extLst>
              </a:tr>
              <a:tr h="21096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Н.Санжарський р-н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34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147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147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48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48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(99)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-67%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2636463"/>
                  </a:ext>
                </a:extLst>
              </a:tr>
              <a:tr h="178703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Карлівський р-н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34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148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148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47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47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(101)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-68%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4221080792"/>
                  </a:ext>
                </a:extLst>
              </a:tr>
              <a:tr h="19855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Решетилівський р-н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26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101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101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37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37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(64)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-64%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3725775525"/>
                  </a:ext>
                </a:extLst>
              </a:tr>
              <a:tr h="235788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Диканський р-н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19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80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80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(53)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-67%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2776300814"/>
                  </a:ext>
                </a:extLst>
              </a:tr>
              <a:tr h="21096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Котелевський р-н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20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87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87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(60)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-68%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1628747591"/>
                  </a:ext>
                </a:extLst>
              </a:tr>
              <a:tr h="22337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Чутівський р-н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23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101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101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32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32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(69)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-68%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1706812579"/>
                  </a:ext>
                </a:extLst>
              </a:tr>
              <a:tr h="21096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Машівський р-н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20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73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73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(46)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-62%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1482657062"/>
                  </a:ext>
                </a:extLst>
              </a:tr>
              <a:tr h="22337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Зіньківський р-н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34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185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185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48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48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(137)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-74%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3045431943"/>
                  </a:ext>
                </a:extLst>
              </a:tr>
              <a:tr h="19855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298525844"/>
                  </a:ext>
                </a:extLst>
              </a:tr>
              <a:tr h="21096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Загалом по Східному ГО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564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6 139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4 649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1 623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456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2 080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789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2 869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(1 780)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-38%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27900819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1294924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784603D-97D3-FE43-A2A7-17181B67AE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524929"/>
            <a:ext cx="10515600" cy="1325563"/>
          </a:xfrm>
        </p:spPr>
        <p:txBody>
          <a:bodyPr>
            <a:noAutofit/>
          </a:bodyPr>
          <a:lstStyle/>
          <a:p>
            <a:pPr algn="l" rtl="0"/>
            <a:r>
              <a:rPr lang="uk" sz="3600" b="0" i="0" u="none" baseline="0" dirty="0"/>
              <a:t>Моделювання структури закладів для стаціонарного лікування туберкульозу та психіатричних захворювань до 2030 року,</a:t>
            </a:r>
            <a:r>
              <a:rPr lang="uk" sz="3600" dirty="0"/>
              <a:t/>
            </a:r>
            <a:br>
              <a:rPr lang="uk" sz="3600" dirty="0"/>
            </a:br>
            <a:r>
              <a:rPr lang="uk" sz="3600" b="0" i="0" u="none" baseline="0" dirty="0"/>
              <a:t>Полтавська область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4DB8F9D8-6EA4-B84E-9ECE-E47CDAC171D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376061"/>
            <a:ext cx="10515600" cy="4351338"/>
          </a:xfrm>
        </p:spPr>
        <p:txBody>
          <a:bodyPr/>
          <a:lstStyle/>
          <a:p>
            <a:pPr algn="l" rtl="0"/>
            <a:r>
              <a:rPr lang="uk" b="0" i="0" u="none" baseline="0" dirty="0"/>
              <a:t>Лікування туберкульозу та психіатричних захворювань буде передано до ведення відділень/ клінік у багатопрофільних лікарнях.</a:t>
            </a:r>
          </a:p>
          <a:p>
            <a:pPr algn="l" rtl="0"/>
            <a:r>
              <a:rPr lang="uk" b="0" i="0" u="none" baseline="0" dirty="0"/>
              <a:t>На наступних етапах слід розробити докладний план щодо етапів впровадження (у т.ч. короткостроковий та середньостроковий плани). </a:t>
            </a:r>
          </a:p>
          <a:p>
            <a:endParaRPr lang="uk" dirty="0"/>
          </a:p>
        </p:txBody>
      </p:sp>
    </p:spTree>
    <p:extLst>
      <p:ext uri="{BB962C8B-B14F-4D97-AF65-F5344CB8AC3E}">
        <p14:creationId xmlns:p14="http://schemas.microsoft.com/office/powerpoint/2010/main" val="320633608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8997757-D5BF-4E48-B092-2E810E2A9D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 rtl="0"/>
            <a:r>
              <a:rPr lang="uk" b="0" i="0" u="none" baseline="0"/>
              <a:t>Моделювання кількості туберкульозних та психіатричних ліжок до 2030 року,</a:t>
            </a:r>
            <a:r>
              <a:rPr lang="uk"/>
              <a:t/>
            </a:r>
            <a:br>
              <a:rPr lang="uk"/>
            </a:br>
            <a:r>
              <a:rPr lang="uk" b="0" i="0" u="none" baseline="0"/>
              <a:t>Полтавська область 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="" xmlns:a16="http://schemas.microsoft.com/office/drawing/2014/main" id="{255A1D25-2E48-A949-B217-0C47013DB28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1925826"/>
              </p:ext>
            </p:extLst>
          </p:nvPr>
        </p:nvGraphicFramePr>
        <p:xfrm>
          <a:off x="710214" y="2917457"/>
          <a:ext cx="10972800" cy="246888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43200">
                  <a:extLst>
                    <a:ext uri="{9D8B030D-6E8A-4147-A177-3AD203B41FA5}">
                      <a16:colId xmlns="" xmlns:a16="http://schemas.microsoft.com/office/drawing/2014/main" val="1385002012"/>
                    </a:ext>
                  </a:extLst>
                </a:gridCol>
                <a:gridCol w="1645920">
                  <a:extLst>
                    <a:ext uri="{9D8B030D-6E8A-4147-A177-3AD203B41FA5}">
                      <a16:colId xmlns="" xmlns:a16="http://schemas.microsoft.com/office/drawing/2014/main" val="3703372981"/>
                    </a:ext>
                  </a:extLst>
                </a:gridCol>
                <a:gridCol w="1645920">
                  <a:extLst>
                    <a:ext uri="{9D8B030D-6E8A-4147-A177-3AD203B41FA5}">
                      <a16:colId xmlns="" xmlns:a16="http://schemas.microsoft.com/office/drawing/2014/main" val="3953146180"/>
                    </a:ext>
                  </a:extLst>
                </a:gridCol>
                <a:gridCol w="1645920">
                  <a:extLst>
                    <a:ext uri="{9D8B030D-6E8A-4147-A177-3AD203B41FA5}">
                      <a16:colId xmlns="" xmlns:a16="http://schemas.microsoft.com/office/drawing/2014/main" val="2764253282"/>
                    </a:ext>
                  </a:extLst>
                </a:gridCol>
                <a:gridCol w="1645920">
                  <a:extLst>
                    <a:ext uri="{9D8B030D-6E8A-4147-A177-3AD203B41FA5}">
                      <a16:colId xmlns="" xmlns:a16="http://schemas.microsoft.com/office/drawing/2014/main" val="1132031241"/>
                    </a:ext>
                  </a:extLst>
                </a:gridCol>
                <a:gridCol w="1645920">
                  <a:extLst>
                    <a:ext uri="{9D8B030D-6E8A-4147-A177-3AD203B41FA5}">
                      <a16:colId xmlns="" xmlns:a16="http://schemas.microsoft.com/office/drawing/2014/main" val="1131934761"/>
                    </a:ext>
                  </a:extLst>
                </a:gridCol>
              </a:tblGrid>
              <a:tr h="1119284"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1800" b="0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 </a:t>
                      </a:r>
                      <a:endParaRPr lang="uk" sz="18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18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На 1 тис. населення</a:t>
                      </a:r>
                      <a:endParaRPr lang="uk" sz="18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18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Кількість психіатричних ліжок у 2030 р.</a:t>
                      </a:r>
                      <a:endParaRPr lang="uk" sz="18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18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Кількість ліжок для </a:t>
                      </a:r>
                      <a:r>
                        <a:rPr lang="uk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протитубер</a:t>
                      </a:r>
                      <a:r>
                        <a:rPr lang="en-US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-</a:t>
                      </a:r>
                      <a:r>
                        <a:rPr lang="uk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кульозного </a:t>
                      </a:r>
                      <a:r>
                        <a:rPr lang="uk" sz="18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лікування у 2030 р.</a:t>
                      </a:r>
                      <a:endParaRPr lang="uk" sz="18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18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Поточна </a:t>
                      </a:r>
                      <a:r>
                        <a:rPr lang="uk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кількість </a:t>
                      </a:r>
                      <a:r>
                        <a:rPr lang="uk" sz="18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психіатричних ліжок</a:t>
                      </a:r>
                      <a:endParaRPr lang="uk" sz="18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18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Поточна </a:t>
                      </a:r>
                      <a:r>
                        <a:rPr lang="uk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кіль</a:t>
                      </a:r>
                      <a:r>
                        <a:rPr lang="en-US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-</a:t>
                      </a:r>
                      <a:r>
                        <a:rPr lang="uk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кість </a:t>
                      </a:r>
                      <a:r>
                        <a:rPr lang="uk" sz="18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ліжок для </a:t>
                      </a:r>
                      <a:r>
                        <a:rPr lang="uk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протитубер</a:t>
                      </a:r>
                      <a:r>
                        <a:rPr lang="en-US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-</a:t>
                      </a:r>
                      <a:r>
                        <a:rPr lang="uk" sz="18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кульозного </a:t>
                      </a:r>
                      <a:r>
                        <a:rPr lang="uk" sz="18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лікування</a:t>
                      </a:r>
                      <a:endParaRPr lang="uk" sz="18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898966615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18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Загалом по області</a:t>
                      </a:r>
                      <a:endParaRPr lang="uk" sz="18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>
                          <a:effectLst/>
                        </a:rPr>
                        <a:t>1 426</a:t>
                      </a:r>
                      <a:endParaRPr lang="uk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1" i="0" u="none" strike="noStrike" baseline="0">
                          <a:effectLst/>
                        </a:rPr>
                        <a:t>784</a:t>
                      </a:r>
                      <a:endParaRPr lang="uk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1" i="0" u="none" strike="noStrike" baseline="0">
                          <a:effectLst/>
                        </a:rPr>
                        <a:t>428</a:t>
                      </a:r>
                      <a:endParaRPr lang="uk" sz="18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 dirty="0">
                          <a:effectLst/>
                        </a:rPr>
                        <a:t>1 215</a:t>
                      </a:r>
                      <a:endParaRPr lang="uk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 dirty="0">
                          <a:effectLst/>
                        </a:rPr>
                        <a:t>559</a:t>
                      </a:r>
                      <a:endParaRPr lang="uk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2113356809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18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За вирахуванням у 2030 р.</a:t>
                      </a:r>
                      <a:endParaRPr lang="uk" sz="18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>
                          <a:effectLst/>
                        </a:rPr>
                        <a:t> </a:t>
                      </a:r>
                      <a:endParaRPr lang="uk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>
                          <a:effectLst/>
                        </a:rPr>
                        <a:t>(431)</a:t>
                      </a:r>
                      <a:endParaRPr lang="uk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>
                          <a:effectLst/>
                        </a:rPr>
                        <a:t>(131)</a:t>
                      </a:r>
                      <a:endParaRPr lang="uk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>
                          <a:effectLst/>
                        </a:rPr>
                        <a:t> </a:t>
                      </a:r>
                      <a:endParaRPr lang="uk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 dirty="0">
                          <a:effectLst/>
                        </a:rPr>
                        <a:t> </a:t>
                      </a:r>
                      <a:endParaRPr lang="uk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61668205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18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Менше у 2030 р. у відсотковому відношенні</a:t>
                      </a:r>
                      <a:endParaRPr lang="uk" sz="18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>
                          <a:effectLst/>
                        </a:rPr>
                        <a:t> </a:t>
                      </a:r>
                      <a:endParaRPr lang="uk" sz="18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>
                          <a:effectLst/>
                        </a:rPr>
                        <a:t>-55%</a:t>
                      </a:r>
                      <a:endParaRPr lang="uk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>
                          <a:effectLst/>
                        </a:rPr>
                        <a:t>-31%</a:t>
                      </a:r>
                      <a:endParaRPr lang="uk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>
                          <a:effectLst/>
                        </a:rPr>
                        <a:t> </a:t>
                      </a:r>
                      <a:endParaRPr lang="uk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uk" sz="1800" b="0" i="0" u="none" strike="noStrike" baseline="0" dirty="0">
                          <a:effectLst/>
                        </a:rPr>
                        <a:t> </a:t>
                      </a:r>
                      <a:endParaRPr lang="uk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="" xmlns:a16="http://schemas.microsoft.com/office/drawing/2014/main" val="1926667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3119474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A7CB62B-F5A9-4678-AC0D-1FB4D643EF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>
                <a:highlight>
                  <a:srgbClr val="FFFF00"/>
                </a:highlight>
              </a:rPr>
              <a:t>Наступні кроки</a:t>
            </a:r>
            <a:endParaRPr lang="uk" dirty="0">
              <a:highlight>
                <a:srgbClr val="FFFF00"/>
              </a:highligh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AD7EA869-1981-428C-A6B8-7C6D1F58F5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uk" b="0" i="0" u="none" baseline="0" dirty="0"/>
              <a:t>Пропозиція щодо моделювання — липень</a:t>
            </a:r>
            <a:endParaRPr lang="uk" dirty="0"/>
          </a:p>
          <a:p>
            <a:pPr algn="l" rtl="0"/>
            <a:r>
              <a:rPr lang="uk" b="0" i="0" u="none" baseline="0" dirty="0"/>
              <a:t>Економічний аналіз, що включає «економію» та інвестиції.</a:t>
            </a:r>
            <a:endParaRPr lang="uk" dirty="0"/>
          </a:p>
          <a:p>
            <a:pPr algn="l" rtl="0"/>
            <a:r>
              <a:rPr lang="uk" b="0" i="0" u="none" baseline="0"/>
              <a:t>Підготовка звіту (червень — липень)</a:t>
            </a:r>
          </a:p>
          <a:p>
            <a:pPr algn="l" rtl="0"/>
            <a:r>
              <a:rPr lang="uk" b="0" i="0" u="none" baseline="0" dirty="0"/>
              <a:t>Дискусія із зацікавленими сторонами (вересень)</a:t>
            </a:r>
          </a:p>
          <a:p>
            <a:pPr algn="l" rtl="0"/>
            <a:r>
              <a:rPr lang="uk" b="0" i="0" u="none" baseline="0" dirty="0"/>
              <a:t>Остаточна версія звіту — жовтень</a:t>
            </a:r>
            <a:endParaRPr lang="uk" dirty="0"/>
          </a:p>
          <a:p>
            <a:endParaRPr lang="uk" dirty="0"/>
          </a:p>
        </p:txBody>
      </p:sp>
    </p:spTree>
    <p:extLst>
      <p:ext uri="{BB962C8B-B14F-4D97-AF65-F5344CB8AC3E}">
        <p14:creationId xmlns:p14="http://schemas.microsoft.com/office/powerpoint/2010/main" val="5353479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BA853C94-A7D2-4CDA-92F0-9EB926FDD4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/>
              <a:t>План презентації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187C2BE-D765-4F63-B1DD-6CF0AB1B70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uk" b="0" i="0" u="none" baseline="0"/>
              <a:t>Презентація аналітичного підходу зацікавленим сторонам області </a:t>
            </a:r>
          </a:p>
          <a:p>
            <a:pPr lvl="1" algn="l" rtl="0"/>
            <a:r>
              <a:rPr lang="uk" b="0" i="0" u="none" baseline="0"/>
              <a:t>Порівняльний аналіз</a:t>
            </a:r>
          </a:p>
          <a:p>
            <a:pPr lvl="1" algn="l" rtl="0"/>
            <a:r>
              <a:rPr lang="uk" b="0" i="0" u="none" baseline="0"/>
              <a:t>Мапи з даними</a:t>
            </a:r>
          </a:p>
          <a:p>
            <a:pPr lvl="1" algn="l" rtl="0"/>
            <a:r>
              <a:rPr lang="uk" b="0" i="0" u="none" baseline="0"/>
              <a:t>Орієнтовна пропозиція до 2030 року</a:t>
            </a:r>
          </a:p>
          <a:p>
            <a:pPr algn="l" rtl="0"/>
            <a:r>
              <a:rPr lang="uk" b="0" i="0" u="none" baseline="0"/>
              <a:t>Обговорення висновків із зацікавленими сторонами та рекомендації</a:t>
            </a:r>
          </a:p>
          <a:p>
            <a:pPr algn="l" rtl="0"/>
            <a:r>
              <a:rPr lang="uk" b="0" i="0" u="none" baseline="0"/>
              <a:t>Поточні мапи лікарень, підготовлені для області</a:t>
            </a:r>
          </a:p>
        </p:txBody>
      </p:sp>
    </p:spTree>
    <p:extLst>
      <p:ext uri="{BB962C8B-B14F-4D97-AF65-F5344CB8AC3E}">
        <p14:creationId xmlns:p14="http://schemas.microsoft.com/office/powerpoint/2010/main" val="566211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5013D67-F7A3-41BA-9C36-0691807C8F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/>
              <a:t>Рекомендації</a:t>
            </a:r>
            <a:endParaRPr lang="uk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FF65524F-1767-4DD5-A71F-E59FA45BF3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67692"/>
            <a:ext cx="10515600" cy="4809271"/>
          </a:xfrm>
        </p:spPr>
        <p:txBody>
          <a:bodyPr>
            <a:normAutofit/>
          </a:bodyPr>
          <a:lstStyle/>
          <a:p>
            <a:pPr marL="457200" lvl="1" indent="0" algn="l" rtl="0">
              <a:buNone/>
            </a:pPr>
            <a:endParaRPr lang="uk" dirty="0"/>
          </a:p>
          <a:p>
            <a:pPr marL="457200" lvl="1" indent="0" algn="l" rtl="0">
              <a:buNone/>
            </a:pPr>
            <a:endParaRPr lang="uk" dirty="0"/>
          </a:p>
        </p:txBody>
      </p:sp>
      <p:graphicFrame>
        <p:nvGraphicFramePr>
          <p:cNvPr id="4" name="Table 3">
            <a:extLst>
              <a:ext uri="{FF2B5EF4-FFF2-40B4-BE49-F238E27FC236}">
                <a16:creationId xmlns="" xmlns:a16="http://schemas.microsoft.com/office/drawing/2014/main" id="{30890F39-0B7B-46FF-9FF2-A4EEF68E100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4457479"/>
              </p:ext>
            </p:extLst>
          </p:nvPr>
        </p:nvGraphicFramePr>
        <p:xfrm>
          <a:off x="571500" y="1524000"/>
          <a:ext cx="11201400" cy="49610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905000">
                  <a:extLst>
                    <a:ext uri="{9D8B030D-6E8A-4147-A177-3AD203B41FA5}">
                      <a16:colId xmlns="" xmlns:a16="http://schemas.microsoft.com/office/drawing/2014/main" val="2830041031"/>
                    </a:ext>
                  </a:extLst>
                </a:gridCol>
                <a:gridCol w="9296400">
                  <a:extLst>
                    <a:ext uri="{9D8B030D-6E8A-4147-A177-3AD203B41FA5}">
                      <a16:colId xmlns="" xmlns:a16="http://schemas.microsoft.com/office/drawing/2014/main" val="2240705777"/>
                    </a:ext>
                  </a:extLst>
                </a:gridCol>
              </a:tblGrid>
              <a:tr h="269861">
                <a:tc rowSpan="4">
                  <a:txBody>
                    <a:bodyPr/>
                    <a:lstStyle/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2000" b="1" i="0" u="none" baseline="0" dirty="0">
                          <a:effectLst/>
                        </a:rPr>
                        <a:t>Макрорівень (державний)</a:t>
                      </a:r>
                    </a:p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2000" b="0" i="0" u="none" baseline="0" dirty="0">
                          <a:effectLst/>
                        </a:rPr>
                        <a:t> </a:t>
                      </a:r>
                      <a:endParaRPr lang="uk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1050" b="1" i="0" u="none" baseline="0" dirty="0">
                          <a:effectLst/>
                        </a:rPr>
                        <a:t>Пропозиція щодо заходів</a:t>
                      </a:r>
                      <a:endParaRPr lang="uk" sz="105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2131922487"/>
                  </a:ext>
                </a:extLst>
              </a:tr>
              <a:tr h="539720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Зміна моделі фінансування лікарень на КВГ або на вартісно-орієнтовані виплати (плата за результат лікування)</a:t>
                      </a:r>
                    </a:p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1400" b="0" i="0" u="none" baseline="0" dirty="0">
                          <a:effectLst/>
                        </a:rPr>
                        <a:t> 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3238101674"/>
                  </a:ext>
                </a:extLst>
              </a:tr>
              <a:tr h="539720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Посилення амбулаторного лікування та первинної медичної допомоги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3005005411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Використання нових технологій лікування, управління та закупівлі (стрибкоподібний процес) 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1099947351"/>
                  </a:ext>
                </a:extLst>
              </a:tr>
              <a:tr h="269861">
                <a:tc rowSpan="6">
                  <a:txBody>
                    <a:bodyPr/>
                    <a:lstStyle/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2000" b="1" i="0" u="none" baseline="0" dirty="0">
                          <a:effectLst/>
                        </a:rPr>
                        <a:t>Середній рівень (обласний)</a:t>
                      </a:r>
                    </a:p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2000" b="0" i="0" u="none" baseline="0" dirty="0">
                          <a:effectLst/>
                        </a:rPr>
                        <a:t> </a:t>
                      </a:r>
                      <a:endParaRPr lang="uk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1400" b="0" i="0" u="none" baseline="0" dirty="0">
                          <a:effectLst/>
                        </a:rPr>
                        <a:t> 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498913484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Узгодження плану дій щодо реформи лікарень (на основі генерального плану)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2139135988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Концентрація надання медичної допомоги в обраних закладах 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2267777217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Розробка стратегії щодо інвестування в обрані лікарні у короткостроковій та довгостроковій перспективі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1356067250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Впровадження інструментів планування обласного рівня (потік пацієнтів, дані пацієнтів)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1382039303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Надання ресурсів та ноу-хау для перетворення обраних закладів на амбулаторні заклади та заклади надання довгострокової медичної допомоги 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3681088706"/>
                  </a:ext>
                </a:extLst>
              </a:tr>
              <a:tr h="269861">
                <a:tc rowSpan="5">
                  <a:txBody>
                    <a:bodyPr/>
                    <a:lstStyle/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2000" b="1" i="0" u="none" baseline="0" dirty="0">
                          <a:effectLst/>
                        </a:rPr>
                        <a:t>Мікрорівень (рівень лікарень)</a:t>
                      </a:r>
                    </a:p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2000" b="0" i="0" u="none" baseline="0" dirty="0">
                          <a:effectLst/>
                        </a:rPr>
                        <a:t> </a:t>
                      </a:r>
                      <a:endParaRPr lang="uk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uk" sz="1400" b="0" i="0" u="none" baseline="0" dirty="0">
                          <a:effectLst/>
                        </a:rPr>
                        <a:t> 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641164984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Зменшення (у більшості випадків) кількості ліжко-місць, а у деяких випадках — збільшення кількості ліжко-місць.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2342552027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742950" marR="0" lvl="1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9144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Коригування кадрового складу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276299134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4572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Інвестування за окремим генеральним планом та відповідно до рівня медичної допомоги, що надається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2313129527"/>
                  </a:ext>
                </a:extLst>
              </a:tr>
              <a:tr h="269861">
                <a:tc vMerge="1">
                  <a:txBody>
                    <a:bodyPr/>
                    <a:lstStyle/>
                    <a:p>
                      <a:endParaRPr lang="uk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marR="0" lvl="0" indent="-285750" algn="l" rtl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  <a:tabLst>
                          <a:tab pos="457200" algn="l"/>
                        </a:tabLst>
                      </a:pPr>
                      <a:r>
                        <a:rPr lang="uk" sz="1400" b="0" i="0" u="none" baseline="0" dirty="0">
                          <a:effectLst/>
                        </a:rPr>
                        <a:t>Впровадження інструментів управління лікарнею, тренінги, ІТ</a:t>
                      </a:r>
                      <a:endParaRPr lang="uk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4282351459"/>
                  </a:ext>
                </a:extLst>
              </a:tr>
            </a:tbl>
          </a:graphicData>
        </a:graphic>
      </p:graphicFrame>
      <p:sp>
        <p:nvSpPr>
          <p:cNvPr id="5" name="Rectangle 1">
            <a:extLst>
              <a:ext uri="{FF2B5EF4-FFF2-40B4-BE49-F238E27FC236}">
                <a16:creationId xmlns="" xmlns:a16="http://schemas.microsoft.com/office/drawing/2014/main" id="{D837C392-9D2B-45D9-82F1-D3E5473C40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8200" y="2027238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uk"/>
          </a:p>
        </p:txBody>
      </p:sp>
    </p:spTree>
    <p:extLst>
      <p:ext uri="{BB962C8B-B14F-4D97-AF65-F5344CB8AC3E}">
        <p14:creationId xmlns:p14="http://schemas.microsoft.com/office/powerpoint/2010/main" val="36594338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D15F682E-A178-B446-9278-A19C03E212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/>
              <a:t>Генеральний план обласного рівня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065184C-5569-3F4F-B763-A5D79FA2F0E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uk" b="0" i="0" u="none" baseline="0"/>
              <a:t>Довгострокове загальне планування розміщення та спроможності спеціалізованих медичних послуг: </a:t>
            </a:r>
          </a:p>
          <a:p>
            <a:pPr lvl="1" algn="l" rtl="0"/>
            <a:r>
              <a:rPr lang="uk" b="0" i="0" u="none" baseline="0"/>
              <a:t>Надання загальних медичних послуг та кількість ліжок</a:t>
            </a:r>
          </a:p>
          <a:p>
            <a:pPr lvl="2" algn="l" rtl="0"/>
            <a:r>
              <a:rPr lang="uk" b="0" i="0" u="none" baseline="0"/>
              <a:t>Невідкладне/радикальне лікування</a:t>
            </a:r>
          </a:p>
          <a:p>
            <a:pPr lvl="2" algn="l" rtl="0"/>
            <a:r>
              <a:rPr lang="uk" b="0" i="0" u="none" baseline="0"/>
              <a:t>Довгострокове лікування</a:t>
            </a:r>
          </a:p>
          <a:p>
            <a:pPr lvl="3" algn="l" rtl="0"/>
            <a:r>
              <a:rPr lang="uk" b="0" i="0" u="none" baseline="0"/>
              <a:t>Психіатрія</a:t>
            </a:r>
          </a:p>
          <a:p>
            <a:pPr lvl="3" algn="l" rtl="0"/>
            <a:r>
              <a:rPr lang="uk" b="0" i="0" u="none" baseline="0"/>
              <a:t>Протитуберкульозна допомога</a:t>
            </a:r>
          </a:p>
          <a:p>
            <a:pPr lvl="3" algn="l" rtl="0"/>
            <a:r>
              <a:rPr lang="uk" b="0" i="0" u="none" baseline="0"/>
              <a:t>Догляд за хворими</a:t>
            </a:r>
          </a:p>
          <a:p>
            <a:pPr lvl="1" algn="l" rtl="0"/>
            <a:r>
              <a:rPr lang="uk" b="0" i="0" u="none" baseline="0"/>
              <a:t>Загальне оцінювання потреб в інвестиціях</a:t>
            </a:r>
          </a:p>
          <a:p>
            <a:pPr lvl="1" algn="l" rtl="0"/>
            <a:r>
              <a:rPr lang="uk" b="0" i="0" u="none" baseline="0"/>
              <a:t>Загальне оцінювання кадрового потенціалу</a:t>
            </a:r>
          </a:p>
          <a:p>
            <a:pPr lvl="1" algn="l" rtl="0"/>
            <a:endParaRPr lang="uk" dirty="0"/>
          </a:p>
          <a:p>
            <a:pPr lvl="1" algn="l" rtl="0"/>
            <a:endParaRPr lang="uk" dirty="0"/>
          </a:p>
        </p:txBody>
      </p:sp>
    </p:spTree>
    <p:extLst>
      <p:ext uri="{BB962C8B-B14F-4D97-AF65-F5344CB8AC3E}">
        <p14:creationId xmlns:p14="http://schemas.microsoft.com/office/powerpoint/2010/main" val="20260694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D7B7E1E0-3861-5849-B118-E830A29A65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/>
              <a:t>Техніко-економічне обґрунтування впровадження генерального плану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48B8E906-6DD0-B449-BC05-BAC61408E9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l" rtl="0"/>
            <a:r>
              <a:rPr lang="uk" b="0" i="0" u="none" baseline="0" dirty="0"/>
              <a:t>Докладний план для кожного госпітального округу (ГО):</a:t>
            </a:r>
          </a:p>
          <a:p>
            <a:pPr lvl="1" algn="l" rtl="0"/>
            <a:r>
              <a:rPr lang="uk" b="0" i="0" u="none" baseline="0" dirty="0"/>
              <a:t>Планування організації надання медичних послуг та напрацювання </a:t>
            </a:r>
          </a:p>
          <a:p>
            <a:pPr lvl="1" algn="l" rtl="0"/>
            <a:r>
              <a:rPr lang="uk" b="0" i="0" u="none" baseline="0" dirty="0"/>
              <a:t>Узгодження надання медичної допомоги та перехід від медичних центрів до реабілітації та довгострокової медичної допомоги</a:t>
            </a:r>
          </a:p>
          <a:p>
            <a:pPr lvl="1" algn="l" rtl="0"/>
            <a:r>
              <a:rPr lang="uk" b="0" i="0" u="none" baseline="0" dirty="0"/>
              <a:t>Об’єднання лікарень — організаційний аспект інфраструктурної реорганізації</a:t>
            </a:r>
          </a:p>
          <a:p>
            <a:pPr lvl="2" algn="l" rtl="0"/>
            <a:r>
              <a:rPr lang="uk" b="0" i="0" u="none" baseline="0" dirty="0"/>
              <a:t>Комплекс послуг, спроможність та обсяги, у т.ч. амбулаторні та денні послуги, протитуберкульозна допомога, психіатрія, реабілітації, догляд</a:t>
            </a:r>
          </a:p>
          <a:p>
            <a:pPr lvl="2" algn="l" rtl="0"/>
            <a:r>
              <a:rPr lang="uk" b="0" i="0" u="none" baseline="0" dirty="0"/>
              <a:t>Функціональне планування та планування забудови на етапі до креслень</a:t>
            </a:r>
          </a:p>
          <a:p>
            <a:pPr lvl="2" algn="l" rtl="0"/>
            <a:r>
              <a:rPr lang="uk" b="0" i="0" u="none" baseline="0" dirty="0"/>
              <a:t>Планування розміщення обладнання </a:t>
            </a:r>
          </a:p>
          <a:p>
            <a:pPr lvl="2" algn="l" rtl="0"/>
            <a:r>
              <a:rPr lang="uk" b="0" i="0" u="none" baseline="0" dirty="0"/>
              <a:t>Кадрове планування</a:t>
            </a:r>
          </a:p>
          <a:p>
            <a:pPr lvl="2" algn="l" rtl="0"/>
            <a:r>
              <a:rPr lang="uk" b="0" i="0" u="none" baseline="0" dirty="0"/>
              <a:t>Фінансове та інвестиційне планування</a:t>
            </a:r>
          </a:p>
          <a:p>
            <a:pPr lvl="1" algn="l" rtl="0"/>
            <a:r>
              <a:rPr lang="uk" b="0" i="0" u="none" baseline="0" dirty="0"/>
              <a:t>Служба швидкої медичної допомоги</a:t>
            </a:r>
          </a:p>
          <a:p>
            <a:pPr algn="l" rtl="0"/>
            <a:r>
              <a:rPr lang="uk" b="0" i="0" u="none" baseline="0" dirty="0"/>
              <a:t>Диференційованій підхід до центрів ГО (зокрема, у Львові) та районів</a:t>
            </a:r>
          </a:p>
          <a:p>
            <a:pPr algn="l" rtl="0"/>
            <a:r>
              <a:rPr lang="uk" b="0" i="0" u="none" baseline="0" dirty="0"/>
              <a:t>Докладні плани змін (дорожні карти) </a:t>
            </a:r>
          </a:p>
        </p:txBody>
      </p:sp>
    </p:spTree>
    <p:extLst>
      <p:ext uri="{BB962C8B-B14F-4D97-AF65-F5344CB8AC3E}">
        <p14:creationId xmlns:p14="http://schemas.microsoft.com/office/powerpoint/2010/main" val="18365446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B5EF19C-C3E9-DF4C-A7FF-F604CD256E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/>
              <a:t>Обов’язкові умови генерального плану обласного рівня</a:t>
            </a:r>
            <a:endParaRPr lang="uk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CB3E90DD-0BB4-AC44-866F-7329BCDCE5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algn="l" rtl="0"/>
            <a:r>
              <a:rPr lang="uk" b="0" i="0" u="none" baseline="0" dirty="0"/>
              <a:t>З урахуванням соціально-економічних факторів, прогресу в розвитку медичних технологій та управління лікувальним процесом, ситуація в Україні ймовірно у майбутньому наблизиться до середніх показників у ЄС та ОЕСР.</a:t>
            </a:r>
          </a:p>
          <a:p>
            <a:pPr algn="l" rtl="0"/>
            <a:r>
              <a:rPr lang="uk" b="0" i="0" u="none" baseline="0" dirty="0"/>
              <a:t>Естонія та Україна мають схожу нещодавню історію, коли обидві країни були частинами радянської системи охорони здоров’я, а тому наявні серйозні підстави для того, щоб передбачити, що Україна досягне такого самого рівня ефективності, що наразі наявний в Естонії, протягом наступних 15 років. Отже, для довгострокового планування доцільно використати естонські показники як припущення для системи лікарень України до 2030 року. </a:t>
            </a:r>
          </a:p>
          <a:p>
            <a:pPr algn="l" rtl="0"/>
            <a:r>
              <a:rPr lang="uk" b="0" i="0" u="none" baseline="0" dirty="0"/>
              <a:t>Згідно з довгостроковим демографічним прогнозом Світового банку для України, до 2030 року очікується </a:t>
            </a:r>
            <a:r>
              <a:rPr lang="uk" b="0" i="0" u="none" baseline="0" dirty="0">
                <a:effectLst/>
              </a:rPr>
              <a:t>зменшення населення на 8% та збільшення частки населення віком більше 65 років на 4,7% — до 20,3%. Оскільки частка звернень вікової групи, до якої належать особи, яким більше 65 років, по медичну допомогу в кілька разів вища, ніж в інших вікових групах, ми вважаємо, це збалансує прогнозоване зменшення населення та поточні дані щодо населення в нашому довгостроковому моделюванні.</a:t>
            </a:r>
          </a:p>
          <a:p>
            <a:pPr marL="0" indent="0" algn="l" rtl="0">
              <a:buNone/>
            </a:pPr>
            <a:endParaRPr lang="uk" dirty="0"/>
          </a:p>
        </p:txBody>
      </p:sp>
    </p:spTree>
    <p:extLst>
      <p:ext uri="{BB962C8B-B14F-4D97-AF65-F5344CB8AC3E}">
        <p14:creationId xmlns:p14="http://schemas.microsoft.com/office/powerpoint/2010/main" val="42946129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C89BA21-B7AF-8E41-83F0-E0E42F7DA5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/>
              <a:t>Припущення (1)</a:t>
            </a:r>
            <a:endParaRPr lang="uk" dirty="0">
              <a:solidFill>
                <a:schemeClr val="bg1"/>
              </a:solidFill>
            </a:endParaRPr>
          </a:p>
        </p:txBody>
      </p:sp>
      <p:graphicFrame>
        <p:nvGraphicFramePr>
          <p:cNvPr id="6" name="Content Placeholder 5">
            <a:extLst>
              <a:ext uri="{FF2B5EF4-FFF2-40B4-BE49-F238E27FC236}">
                <a16:creationId xmlns="" xmlns:a16="http://schemas.microsoft.com/office/drawing/2014/main" id="{705A003C-1A46-1342-A265-70CF8B6A667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63870047"/>
              </p:ext>
            </p:extLst>
          </p:nvPr>
        </p:nvGraphicFramePr>
        <p:xfrm>
          <a:off x="838200" y="1532226"/>
          <a:ext cx="10480287" cy="445454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324225">
                  <a:extLst>
                    <a:ext uri="{9D8B030D-6E8A-4147-A177-3AD203B41FA5}">
                      <a16:colId xmlns="" xmlns:a16="http://schemas.microsoft.com/office/drawing/2014/main" val="3423183468"/>
                    </a:ext>
                  </a:extLst>
                </a:gridCol>
                <a:gridCol w="1192677">
                  <a:extLst>
                    <a:ext uri="{9D8B030D-6E8A-4147-A177-3AD203B41FA5}">
                      <a16:colId xmlns="" xmlns:a16="http://schemas.microsoft.com/office/drawing/2014/main" val="865729746"/>
                    </a:ext>
                  </a:extLst>
                </a:gridCol>
                <a:gridCol w="1192677">
                  <a:extLst>
                    <a:ext uri="{9D8B030D-6E8A-4147-A177-3AD203B41FA5}">
                      <a16:colId xmlns="" xmlns:a16="http://schemas.microsoft.com/office/drawing/2014/main" val="2500981490"/>
                    </a:ext>
                  </a:extLst>
                </a:gridCol>
                <a:gridCol w="1192677">
                  <a:extLst>
                    <a:ext uri="{9D8B030D-6E8A-4147-A177-3AD203B41FA5}">
                      <a16:colId xmlns="" xmlns:a16="http://schemas.microsoft.com/office/drawing/2014/main" val="1401644376"/>
                    </a:ext>
                  </a:extLst>
                </a:gridCol>
                <a:gridCol w="1192677">
                  <a:extLst>
                    <a:ext uri="{9D8B030D-6E8A-4147-A177-3AD203B41FA5}">
                      <a16:colId xmlns="" xmlns:a16="http://schemas.microsoft.com/office/drawing/2014/main" val="1955643572"/>
                    </a:ext>
                  </a:extLst>
                </a:gridCol>
                <a:gridCol w="1192677">
                  <a:extLst>
                    <a:ext uri="{9D8B030D-6E8A-4147-A177-3AD203B41FA5}">
                      <a16:colId xmlns="" xmlns:a16="http://schemas.microsoft.com/office/drawing/2014/main" val="478267429"/>
                    </a:ext>
                  </a:extLst>
                </a:gridCol>
                <a:gridCol w="1192677">
                  <a:extLst>
                    <a:ext uri="{9D8B030D-6E8A-4147-A177-3AD203B41FA5}">
                      <a16:colId xmlns="" xmlns:a16="http://schemas.microsoft.com/office/drawing/2014/main" val="1508306793"/>
                    </a:ext>
                  </a:extLst>
                </a:gridCol>
              </a:tblGrid>
              <a:tr h="1170878">
                <a:tc>
                  <a:txBody>
                    <a:bodyPr/>
                    <a:lstStyle/>
                    <a:p>
                      <a:pPr algn="l" rtl="0" fontAlgn="t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На 100 000 осіб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t"/>
                      <a:r>
                        <a:rPr lang="uk" sz="14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Лікарняні ліжка для радикального лікування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t"/>
                      <a:r>
                        <a:rPr lang="uk" sz="14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Лікарняні ліжка для </a:t>
                      </a:r>
                      <a:r>
                        <a:rPr lang="uk" sz="14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довгостроко</a:t>
                      </a:r>
                      <a:r>
                        <a:rPr lang="en-US" sz="14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-</a:t>
                      </a:r>
                      <a:r>
                        <a:rPr lang="uk" sz="14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вого </a:t>
                      </a:r>
                      <a:r>
                        <a:rPr lang="uk" sz="14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лікування (психіатрія, </a:t>
                      </a:r>
                      <a:r>
                        <a:rPr lang="uk" sz="14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протитубер</a:t>
                      </a:r>
                      <a:r>
                        <a:rPr lang="en-US" sz="14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-</a:t>
                      </a:r>
                      <a:r>
                        <a:rPr lang="uk" sz="14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кульозне </a:t>
                      </a:r>
                      <a:r>
                        <a:rPr lang="uk" sz="14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лікування, догляд)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t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У т.ч. для психіатрії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t"/>
                      <a:r>
                        <a:rPr lang="uk" sz="14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У т.ч. для </a:t>
                      </a:r>
                      <a:r>
                        <a:rPr lang="uk" sz="14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протитубер</a:t>
                      </a:r>
                      <a:r>
                        <a:rPr lang="en-US" sz="14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-</a:t>
                      </a:r>
                      <a:r>
                        <a:rPr lang="uk" sz="1400" b="1" i="0" u="none" strike="noStrike" baseline="0" dirty="0" smtClean="0">
                          <a:solidFill>
                            <a:schemeClr val="bg1"/>
                          </a:solidFill>
                          <a:effectLst/>
                        </a:rPr>
                        <a:t>кульозного </a:t>
                      </a:r>
                      <a:r>
                        <a:rPr lang="uk" sz="14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лікування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t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У т.ч. для догляду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t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Загальна кількість лікарняних ліжок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186918946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Швеція (ОЕСР, 2015 р.)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230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effectLst/>
                        </a:rPr>
                        <a:t> 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254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334324844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Естонія (Естонський інститут розвитку охорони здоров’я, 2016 р.)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322</a:t>
                      </a:r>
                      <a:endParaRPr lang="uk" sz="1400" b="0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205</a:t>
                      </a:r>
                      <a:endParaRPr lang="uk" sz="1400" b="0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55</a:t>
                      </a:r>
                      <a:endParaRPr lang="uk" sz="1400" b="0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9</a:t>
                      </a:r>
                      <a:endParaRPr lang="uk" sz="1400" b="0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140</a:t>
                      </a:r>
                      <a:endParaRPr lang="uk" sz="1400" b="0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527</a:t>
                      </a:r>
                      <a:endParaRPr lang="uk" sz="1400" b="0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179226163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Сполучене Королівство (ОЕСР, 2015 р.)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227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effectLst/>
                        </a:rPr>
                        <a:t> 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261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3351085875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Польща (ОЕСР 2015)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491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effectLst/>
                        </a:rPr>
                        <a:t> 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663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3629608078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Країни ОЕСР, середнє значення за 2012 р.)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343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72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effectLst/>
                        </a:rPr>
                        <a:t> 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493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2732499978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Країни ОЕСР (медіана за 2012 р.)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300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60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effectLst/>
                        </a:rPr>
                        <a:t> 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effectLst/>
                        </a:rPr>
                        <a:t>430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3894688669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Львів (МедСтат, 2016 р.)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91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41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effectLst/>
                        </a:rPr>
                        <a:t>814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1976098359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Полтава (МедСтат, 2016 р.)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85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39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effectLst/>
                        </a:rPr>
                        <a:t>777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3389296474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Україна (Держкомстат, 2016 р.)</a:t>
                      </a:r>
                      <a:endParaRPr lang="uk" sz="1400" b="1" i="0" u="none" strike="noStrike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>
                          <a:effectLst/>
                        </a:rPr>
                        <a:t> </a:t>
                      </a:r>
                      <a:endParaRPr lang="uk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0" i="0" u="none" strike="noStrike" baseline="0" dirty="0">
                          <a:effectLst/>
                        </a:rPr>
                        <a:t>743</a:t>
                      </a:r>
                      <a:endParaRPr lang="uk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2179953526"/>
                  </a:ext>
                </a:extLst>
              </a:tr>
              <a:tr h="234176">
                <a:tc>
                  <a:txBody>
                    <a:bodyPr/>
                    <a:lstStyle/>
                    <a:p>
                      <a:pPr algn="l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Припущення для України до 2030 р.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320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225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55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30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1" i="0" u="none" strike="noStrike" baseline="0">
                          <a:solidFill>
                            <a:schemeClr val="bg1"/>
                          </a:solidFill>
                          <a:effectLst/>
                        </a:rPr>
                        <a:t>140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uk" sz="1400" b="1" i="0" u="none" strike="noStrike" baseline="0" dirty="0">
                          <a:solidFill>
                            <a:schemeClr val="bg1"/>
                          </a:solidFill>
                          <a:effectLst/>
                        </a:rPr>
                        <a:t>545</a:t>
                      </a:r>
                      <a:endParaRPr lang="uk" sz="1400" b="1" i="0" u="none" strike="noStrike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3249339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378944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C89BA21-B7AF-8E41-83F0-E0E42F7DA5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rtl="0"/>
            <a:r>
              <a:rPr lang="uk" b="0" i="0" u="none" baseline="0"/>
              <a:t>Припущення (2)</a:t>
            </a:r>
          </a:p>
        </p:txBody>
      </p:sp>
      <p:graphicFrame>
        <p:nvGraphicFramePr>
          <p:cNvPr id="6" name="Content Placeholder 5">
            <a:extLst>
              <a:ext uri="{FF2B5EF4-FFF2-40B4-BE49-F238E27FC236}">
                <a16:creationId xmlns="" xmlns:a16="http://schemas.microsoft.com/office/drawing/2014/main" id="{C5A7CF5B-6446-504D-B145-61881E6607B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6084054"/>
              </p:ext>
            </p:extLst>
          </p:nvPr>
        </p:nvGraphicFramePr>
        <p:xfrm>
          <a:off x="838200" y="1918242"/>
          <a:ext cx="10515600" cy="327356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771900">
                  <a:extLst>
                    <a:ext uri="{9D8B030D-6E8A-4147-A177-3AD203B41FA5}">
                      <a16:colId xmlns="" xmlns:a16="http://schemas.microsoft.com/office/drawing/2014/main" val="2185722907"/>
                    </a:ext>
                  </a:extLst>
                </a:gridCol>
                <a:gridCol w="1685925">
                  <a:extLst>
                    <a:ext uri="{9D8B030D-6E8A-4147-A177-3AD203B41FA5}">
                      <a16:colId xmlns="" xmlns:a16="http://schemas.microsoft.com/office/drawing/2014/main" val="3299472214"/>
                    </a:ext>
                  </a:extLst>
                </a:gridCol>
                <a:gridCol w="1685925">
                  <a:extLst>
                    <a:ext uri="{9D8B030D-6E8A-4147-A177-3AD203B41FA5}">
                      <a16:colId xmlns="" xmlns:a16="http://schemas.microsoft.com/office/drawing/2014/main" val="276096789"/>
                    </a:ext>
                  </a:extLst>
                </a:gridCol>
                <a:gridCol w="1685925">
                  <a:extLst>
                    <a:ext uri="{9D8B030D-6E8A-4147-A177-3AD203B41FA5}">
                      <a16:colId xmlns="" xmlns:a16="http://schemas.microsoft.com/office/drawing/2014/main" val="4070982213"/>
                    </a:ext>
                  </a:extLst>
                </a:gridCol>
                <a:gridCol w="1685925">
                  <a:extLst>
                    <a:ext uri="{9D8B030D-6E8A-4147-A177-3AD203B41FA5}">
                      <a16:colId xmlns="" xmlns:a16="http://schemas.microsoft.com/office/drawing/2014/main" val="2858971263"/>
                    </a:ext>
                  </a:extLst>
                </a:gridCol>
              </a:tblGrid>
              <a:tr h="1120019">
                <a:tc>
                  <a:txBody>
                    <a:bodyPr/>
                    <a:lstStyle/>
                    <a:p>
                      <a:pPr algn="l" rtl="0">
                        <a:spcAft>
                          <a:spcPts val="0"/>
                        </a:spcAft>
                      </a:pPr>
                      <a:r>
                        <a:rPr lang="uk" sz="1800" b="1" i="0" u="none" baseline="0" dirty="0">
                          <a:effectLst/>
                        </a:rPr>
                        <a:t>На 100 000 осіб</a:t>
                      </a:r>
                      <a:endParaRPr lang="uk" sz="1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/>
                </a:tc>
                <a:tc>
                  <a:txBody>
                    <a:bodyPr/>
                    <a:lstStyle/>
                    <a:p>
                      <a:pPr algn="l" rtl="0">
                        <a:spcAft>
                          <a:spcPts val="0"/>
                        </a:spcAft>
                      </a:pPr>
                      <a:r>
                        <a:rPr lang="uk" sz="1800" b="1" i="0" u="none" baseline="0" dirty="0">
                          <a:effectLst/>
                        </a:rPr>
                        <a:t>Лікарняні ліжка для радикального лікування, загалом</a:t>
                      </a:r>
                      <a:endParaRPr lang="uk" sz="1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/>
                </a:tc>
                <a:tc>
                  <a:txBody>
                    <a:bodyPr/>
                    <a:lstStyle/>
                    <a:p>
                      <a:pPr algn="l" rtl="0">
                        <a:spcAft>
                          <a:spcPts val="0"/>
                        </a:spcAft>
                      </a:pPr>
                      <a:r>
                        <a:rPr lang="uk" sz="1800" b="1" i="0" u="none" baseline="0" dirty="0">
                          <a:effectLst/>
                        </a:rPr>
                        <a:t>Ліжка для </a:t>
                      </a:r>
                      <a:r>
                        <a:rPr lang="uk" sz="1800" b="1" i="0" u="none" baseline="0" dirty="0" smtClean="0">
                          <a:effectLst/>
                        </a:rPr>
                        <a:t>спеціалізова</a:t>
                      </a:r>
                      <a:r>
                        <a:rPr lang="en-US" sz="1800" b="1" i="0" u="none" baseline="0" dirty="0" smtClean="0">
                          <a:effectLst/>
                        </a:rPr>
                        <a:t>-</a:t>
                      </a:r>
                      <a:r>
                        <a:rPr lang="uk" sz="1800" b="1" i="0" u="none" baseline="0" dirty="0" smtClean="0">
                          <a:effectLst/>
                        </a:rPr>
                        <a:t>ної </a:t>
                      </a:r>
                      <a:r>
                        <a:rPr lang="uk" sz="1800" b="1" i="0" u="none" baseline="0" dirty="0">
                          <a:effectLst/>
                        </a:rPr>
                        <a:t>медичної допомоги</a:t>
                      </a:r>
                      <a:endParaRPr lang="uk" sz="1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/>
                </a:tc>
                <a:tc>
                  <a:txBody>
                    <a:bodyPr/>
                    <a:lstStyle/>
                    <a:p>
                      <a:pPr algn="l" rtl="0">
                        <a:spcAft>
                          <a:spcPts val="0"/>
                        </a:spcAft>
                      </a:pPr>
                      <a:r>
                        <a:rPr lang="uk" sz="1800" b="1" i="0" u="none" baseline="0" dirty="0">
                          <a:effectLst/>
                        </a:rPr>
                        <a:t>Частка </a:t>
                      </a:r>
                      <a:r>
                        <a:rPr lang="uk" sz="1800" b="1" i="0" u="none" baseline="0" dirty="0" smtClean="0">
                          <a:effectLst/>
                        </a:rPr>
                        <a:t>високоспеціа</a:t>
                      </a:r>
                      <a:r>
                        <a:rPr lang="en-US" sz="1800" b="1" i="0" u="none" baseline="0" dirty="0" smtClean="0">
                          <a:effectLst/>
                        </a:rPr>
                        <a:t>-</a:t>
                      </a:r>
                      <a:r>
                        <a:rPr lang="uk" sz="1800" b="1" i="0" u="none" baseline="0" dirty="0" smtClean="0">
                          <a:effectLst/>
                        </a:rPr>
                        <a:t>лізованої </a:t>
                      </a:r>
                      <a:r>
                        <a:rPr lang="uk" sz="1800" b="1" i="0" u="none" baseline="0" dirty="0">
                          <a:effectLst/>
                        </a:rPr>
                        <a:t>медичної допомоги в загальній кількості ліжок для радикального лікування</a:t>
                      </a:r>
                      <a:endParaRPr lang="uk" sz="1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/>
                </a:tc>
                <a:tc>
                  <a:txBody>
                    <a:bodyPr/>
                    <a:lstStyle/>
                    <a:p>
                      <a:pPr algn="l" rtl="0">
                        <a:spcAft>
                          <a:spcPts val="0"/>
                        </a:spcAft>
                      </a:pPr>
                      <a:r>
                        <a:rPr lang="uk" sz="1800" b="1" i="0" u="none" baseline="0" dirty="0">
                          <a:effectLst/>
                        </a:rPr>
                        <a:t>Ліжка для </a:t>
                      </a:r>
                      <a:r>
                        <a:rPr lang="uk" sz="1800" b="1" i="0" u="none" baseline="0" dirty="0" smtClean="0">
                          <a:effectLst/>
                        </a:rPr>
                        <a:t>високоспеціа</a:t>
                      </a:r>
                      <a:r>
                        <a:rPr lang="en-US" sz="1800" b="1" i="0" u="none" baseline="0" dirty="0" smtClean="0">
                          <a:effectLst/>
                        </a:rPr>
                        <a:t>-</a:t>
                      </a:r>
                      <a:r>
                        <a:rPr lang="uk" sz="1800" b="1" i="0" u="none" baseline="0" dirty="0" smtClean="0">
                          <a:effectLst/>
                        </a:rPr>
                        <a:t>лізованої </a:t>
                      </a:r>
                      <a:r>
                        <a:rPr lang="uk" sz="1800" b="1" i="0" u="none" baseline="0" dirty="0">
                          <a:effectLst/>
                        </a:rPr>
                        <a:t>медичної допомоги</a:t>
                      </a:r>
                      <a:endParaRPr lang="uk" sz="1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/>
                </a:tc>
                <a:extLst>
                  <a:ext uri="{0D108BD9-81ED-4DB2-BD59-A6C34878D82A}">
                    <a16:rowId xmlns="" xmlns:a16="http://schemas.microsoft.com/office/drawing/2014/main" val="3835320946"/>
                  </a:ext>
                </a:extLst>
              </a:tr>
              <a:tr h="530362">
                <a:tc>
                  <a:txBody>
                    <a:bodyPr/>
                    <a:lstStyle/>
                    <a:p>
                      <a:pPr algn="l" rtl="0">
                        <a:spcAft>
                          <a:spcPts val="0"/>
                        </a:spcAft>
                      </a:pPr>
                      <a:r>
                        <a:rPr lang="uk" sz="1800" b="1" i="0" u="none" baseline="0">
                          <a:effectLst/>
                        </a:rPr>
                        <a:t>Припущення для України до 2030 р.</a:t>
                      </a:r>
                      <a:endParaRPr lang="uk" sz="18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 anchor="ctr"/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uk" sz="1800" b="1" i="0" u="none" baseline="0">
                          <a:effectLst/>
                        </a:rPr>
                        <a:t>320</a:t>
                      </a:r>
                      <a:endParaRPr lang="uk" sz="1800" b="1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 anchor="ctr"/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uk" sz="1800" b="1" i="0" u="none" baseline="0">
                          <a:solidFill>
                            <a:schemeClr val="bg1"/>
                          </a:solidFill>
                          <a:effectLst/>
                        </a:rPr>
                        <a:t>288</a:t>
                      </a:r>
                      <a:endParaRPr lang="uk" sz="1800" b="1" dirty="0">
                        <a:solidFill>
                          <a:schemeClr val="bg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uk" sz="1800" b="1" i="0" u="none" baseline="0">
                          <a:solidFill>
                            <a:schemeClr val="bg1"/>
                          </a:solidFill>
                          <a:effectLst/>
                        </a:rPr>
                        <a:t>10%</a:t>
                      </a:r>
                      <a:endParaRPr lang="uk" sz="1800" b="1" dirty="0">
                        <a:solidFill>
                          <a:schemeClr val="bg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uk" sz="1800" b="1" i="0" u="none" baseline="0" dirty="0">
                          <a:solidFill>
                            <a:schemeClr val="bg1"/>
                          </a:solidFill>
                          <a:effectLst/>
                        </a:rPr>
                        <a:t>32</a:t>
                      </a:r>
                      <a:endParaRPr lang="uk" sz="1800" b="1" dirty="0">
                        <a:solidFill>
                          <a:schemeClr val="bg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6805" marR="66805" marT="0" marB="0"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93132367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384593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EFE0973-3669-C841-AD47-42CFFD42C9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98034" y="-219075"/>
            <a:ext cx="10515600" cy="1325563"/>
          </a:xfrm>
        </p:spPr>
        <p:txBody>
          <a:bodyPr>
            <a:normAutofit/>
          </a:bodyPr>
          <a:lstStyle/>
          <a:p>
            <a:pPr algn="l" rtl="0"/>
            <a:r>
              <a:rPr lang="uk" sz="2400" b="0" i="0" u="none" baseline="0" dirty="0"/>
              <a:t>Зведена інформація щодо моделювання кількості ліжок у Полтавській області</a:t>
            </a:r>
          </a:p>
        </p:txBody>
      </p:sp>
      <p:graphicFrame>
        <p:nvGraphicFramePr>
          <p:cNvPr id="6" name="Content Placeholder 5">
            <a:extLst>
              <a:ext uri="{FF2B5EF4-FFF2-40B4-BE49-F238E27FC236}">
                <a16:creationId xmlns="" xmlns:a16="http://schemas.microsoft.com/office/drawing/2014/main" id="{62654D7A-91B3-2247-A4D5-35EB14D78FB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21651837"/>
              </p:ext>
            </p:extLst>
          </p:nvPr>
        </p:nvGraphicFramePr>
        <p:xfrm>
          <a:off x="345687" y="869796"/>
          <a:ext cx="11418856" cy="581893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608026">
                  <a:extLst>
                    <a:ext uri="{9D8B030D-6E8A-4147-A177-3AD203B41FA5}">
                      <a16:colId xmlns="" xmlns:a16="http://schemas.microsoft.com/office/drawing/2014/main" val="2913570364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1705180915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555719848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704456134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1957851887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1942480093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578431324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3366732433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4137640999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2338058974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1903084466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553796294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4000502740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373897545"/>
                    </a:ext>
                  </a:extLst>
                </a:gridCol>
                <a:gridCol w="629345">
                  <a:extLst>
                    <a:ext uri="{9D8B030D-6E8A-4147-A177-3AD203B41FA5}">
                      <a16:colId xmlns="" xmlns:a16="http://schemas.microsoft.com/office/drawing/2014/main" val="642775395"/>
                    </a:ext>
                  </a:extLst>
                </a:gridCol>
              </a:tblGrid>
              <a:tr h="1388094"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На 1 тис. населення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>
                          <a:effectLst/>
                        </a:rPr>
                        <a:t>Поточна кількість лікарняних ліжок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Поточна загальна кількість ліжок для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невідклад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ної допомо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ги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(без урах.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протитубер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кульозних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та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психіат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ричних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)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Ліжка для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спеціалізо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ваної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медичної допомоги у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Ліжка для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високоспе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ціалізованої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медичної допомоги у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Загальна кількість ліжок для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невідклад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ної допомо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ги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у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Ліжка для догляду у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Загальна кількість ліжок (без урах.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проти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туберкульозних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та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пси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хіатричних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) до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Різниця у загальній кількості ліжок, у т.ч. для догляду (без урах.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протитубер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кульозних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та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психіат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ричних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) до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Поточна кількість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психіатрич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них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ліжок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Поточна кількість ліжок для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протитубер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кульозного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лікування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Кількість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психіатрич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них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ліжок у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uk" sz="900" b="1" i="0" u="none" strike="noStrike" baseline="0" dirty="0">
                          <a:effectLst/>
                        </a:rPr>
                        <a:t>Кількість ліжок для 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протитубер</a:t>
                      </a:r>
                      <a:r>
                        <a:rPr lang="en-US" sz="900" b="1" i="0" u="none" strike="noStrike" baseline="0" dirty="0" smtClean="0">
                          <a:effectLst/>
                        </a:rPr>
                        <a:t>-</a:t>
                      </a:r>
                      <a:r>
                        <a:rPr lang="uk" sz="900" b="1" i="0" u="none" strike="noStrike" baseline="0" dirty="0" smtClean="0">
                          <a:effectLst/>
                        </a:rPr>
                        <a:t>кульозного </a:t>
                      </a:r>
                      <a:r>
                        <a:rPr lang="uk" sz="900" b="1" i="0" u="none" strike="noStrike" baseline="0" dirty="0">
                          <a:effectLst/>
                        </a:rPr>
                        <a:t>лікування у 2030 р.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483641238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 СХІДНИЙ ГО № 1 (Полтава)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290065706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м. Полтава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286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5 117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3 727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1 623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456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2 080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495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2 575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(1 152)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-31%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1 120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270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970285358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Райони навколо Полтави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278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1 022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922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294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294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(628)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-68%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100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676453568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 dirty="0">
                          <a:effectLst/>
                        </a:rPr>
                        <a:t>Загалом по Східному ГО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564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6 139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4 649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1 623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456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2 080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789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2 869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(1 780)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-38%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1 120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370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2731108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45%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4119750296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ПІВДЕННИЙ ГО № 2 м. Кременчук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97520969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м. Кременчук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222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1 566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1 376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1 059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1 059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311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1 370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(6)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0%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80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110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166618898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Райони навколо м. Кременчук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201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1 063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1 063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317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317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281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598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(465)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-44%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565975991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м. Горішні Плавні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55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245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245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317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317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77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394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149 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61%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636555368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Загалом по Південному ГО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423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2 629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2 439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1 376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1 376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592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1 968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(471)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-19%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80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110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544024854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819664334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ЗАХІДНИЙ ГО № 3 Лубни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631013174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м. Лубни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539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485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655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655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109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765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280 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58%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8136859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Райони навколо Лубен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181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675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675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209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209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(466)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-69%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103579847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Загалом по Західному ГО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1 214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1 160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655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655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318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974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(186)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-16%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843377457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056722437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ПІВНІЧНИЙ ГО № 4 Миргород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333934899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м. Миргород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370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370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610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610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99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709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339 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92%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16278028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Райони 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173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675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635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198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198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(437)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-69%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40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309863432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Загалом по Північному ГО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212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1 045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1 005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610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610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297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907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(98)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-10%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40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635841417"/>
                  </a:ext>
                </a:extLst>
              </a:tr>
              <a:tr h="192790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>
                          <a:effectLst/>
                        </a:rPr>
                        <a:t> </a:t>
                      </a:r>
                      <a:endParaRPr lang="uk" sz="9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0" i="0" u="none" strike="noStrike" baseline="0" dirty="0">
                          <a:effectLst/>
                        </a:rPr>
                        <a:t> </a:t>
                      </a:r>
                      <a:endParaRPr lang="uk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4148746655"/>
                  </a:ext>
                </a:extLst>
              </a:tr>
              <a:tr h="261589">
                <a:tc>
                  <a:txBody>
                    <a:bodyPr/>
                    <a:lstStyle/>
                    <a:p>
                      <a:pPr algn="l" rtl="0" fontAlgn="ctr"/>
                      <a:r>
                        <a:rPr lang="uk" sz="900" b="1" i="0" u="none" strike="noStrike" baseline="0">
                          <a:effectLst/>
                        </a:rPr>
                        <a:t>Загалом по Полтавській області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1 426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11 027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9 253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4 265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456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4 721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1 996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6 718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(2 535)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-27%</a:t>
                      </a:r>
                      <a:endParaRPr lang="uk" sz="9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1 215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559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>
                          <a:effectLst/>
                        </a:rPr>
                        <a:t>784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uk" sz="900" b="1" i="0" u="none" strike="noStrike" baseline="0" dirty="0">
                          <a:effectLst/>
                        </a:rPr>
                        <a:t>428</a:t>
                      </a:r>
                      <a:endParaRPr lang="uk" sz="9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45947603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629447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10608</TotalTime>
  <Words>1600</Words>
  <Application>Microsoft Office PowerPoint</Application>
  <PresentationFormat>Произвольный</PresentationFormat>
  <Paragraphs>728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Office Theme</vt:lpstr>
      <vt:lpstr>Моделювання системи лікарень та кількості лікарняних ліжок до 2030 року в Полтавській області</vt:lpstr>
      <vt:lpstr>План презентації</vt:lpstr>
      <vt:lpstr>Рекомендації</vt:lpstr>
      <vt:lpstr>Генеральний план обласного рівня</vt:lpstr>
      <vt:lpstr>Техніко-економічне обґрунтування впровадження генерального плану</vt:lpstr>
      <vt:lpstr>Обов’язкові умови генерального плану обласного рівня</vt:lpstr>
      <vt:lpstr>Припущення (1)</vt:lpstr>
      <vt:lpstr>Припущення (2)</vt:lpstr>
      <vt:lpstr>Зведена інформація щодо моделювання кількості ліжок у Полтавській області</vt:lpstr>
      <vt:lpstr>Східний госпітальний округ (ГО)</vt:lpstr>
      <vt:lpstr>Моделювання кількості ліжок у Східному госпітальному окрузі (ГО)</vt:lpstr>
      <vt:lpstr>Моделювання структури закладів для стаціонарного лікування туберкульозу та психіатричних захворювань до 2030 року, Полтавська область </vt:lpstr>
      <vt:lpstr>Моделювання кількості туберкульозних та психіатричних ліжок до 2030 року, Полтавська область </vt:lpstr>
      <vt:lpstr>Наступні кроки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Poltava and Lviv oblasts’ hospital system and bed modelling until 2035</dc:title>
  <dc:creator>Jaanus Pikani</dc:creator>
  <cp:lastModifiedBy>Admin</cp:lastModifiedBy>
  <cp:revision>66</cp:revision>
  <dcterms:created xsi:type="dcterms:W3CDTF">2018-06-12T05:04:38Z</dcterms:created>
  <dcterms:modified xsi:type="dcterms:W3CDTF">2018-08-06T08:29:45Z</dcterms:modified>
</cp:coreProperties>
</file>

<file path=docProps/thumbnail.jpeg>
</file>