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1" r:id="rId2"/>
    <p:sldId id="292" r:id="rId3"/>
    <p:sldId id="293" r:id="rId4"/>
    <p:sldId id="308" r:id="rId5"/>
    <p:sldId id="309" r:id="rId6"/>
    <p:sldId id="297" r:id="rId7"/>
    <p:sldId id="258" r:id="rId8"/>
    <p:sldId id="259" r:id="rId9"/>
    <p:sldId id="278" r:id="rId10"/>
    <p:sldId id="261" r:id="rId11"/>
    <p:sldId id="274" r:id="rId12"/>
    <p:sldId id="271" r:id="rId13"/>
    <p:sldId id="268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648"/>
  </p:normalViewPr>
  <p:slideViewPr>
    <p:cSldViewPr snapToGrid="0" snapToObjects="1">
      <p:cViewPr varScale="1">
        <p:scale>
          <a:sx n="111" d="100"/>
          <a:sy n="111" d="100"/>
        </p:scale>
        <p:origin x="-510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16AAA4D-EB87-9945-966A-B45C4F2350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833F622-6BC4-664D-B1BF-3A3D09330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2DFA33B-3696-104C-9E4B-2ED3C74B7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5E856E3-F5D0-2448-9604-21C11BD5B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246B998-024D-9942-96E8-6090D201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09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2F6A91-4BBA-1040-8198-0CC9F6B54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9BF7FF5-03E9-FD4C-95F2-FAB8565D40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791E5AE-6E79-B945-BF43-D9AD9B379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3BDE6FF-F99F-E84E-B338-B7FD2F3FD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06843B4-176F-6A43-AFE8-A85AED2EF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07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C8A667F-E0AC-8842-888A-46AF7665E3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B0B9C5-40E4-4845-91CC-CB9AE54C6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01C4971-B568-5442-9B94-43617A28A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9F30933-C6C9-C647-B540-23D0ECCCE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E49D80-7413-914F-BF6F-22FB3E25E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95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9461062-23DC-3242-831A-25B602A69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352F91-0D28-EE46-AE03-D25564228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4AC7CAC-BAAB-384C-B094-9104BEFF4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EFDE8EC-9818-ED4A-9503-54EAFC14D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2DD6D01-413E-914C-B025-88EF25917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10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8147344-BA64-B449-AB93-0A7183890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C8AF5A7-00FC-AC43-9620-C1D8573ADE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39E3A7E-EE71-984E-AD29-C6A03E3F4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0AC8761-4E0A-9C45-BC72-86BC5EA3F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2ABB225-CDC9-3648-ADBC-3496148B0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7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0590F8-590C-5C40-8F08-2E29B1057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EC1869-2287-B449-9314-0F08045018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35D048E-0A42-6640-A0B8-2DA93E6EE6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13B3847-D52E-8745-8B00-1593F9B7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15E19D0-A685-A144-AC8D-83A934D39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CFECDC3-ED39-7A48-83A3-FB8F50F85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99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6516021-DAA0-904A-A087-D095A0470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F063A7B-4DAA-BB41-BF56-64AE34D41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F079E0D-D9F9-2A4D-A877-0512CCB1DA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01B899A-4B9E-7C49-A685-9C1137FAFC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0FED93C-3BC5-EC4F-8047-65BFFA3A03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BC8588E-193A-704D-80AF-8CC2C07DF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5A1C51E0-9ED0-1346-8799-302B1C59A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88A95BC2-1844-0C4F-B5DE-50800EEF8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5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579ADD-7889-6D46-8246-01462CCA2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365FBA7-0FB6-514B-87FE-FAFBCB989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04F5D09-3227-EB4E-8C88-0C88DFDED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5F6AC7B-E81D-174E-89BE-9A2EEE6AB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90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8D968C6-381C-5E40-A62F-F7E2261BB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32011E55-78D8-AD46-B53E-1F5DD6580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6623C61-B1DE-0F44-8DEA-BA9409F90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8C4748-DFBD-644E-AEAC-CDFE3C670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BF7DE84-9570-8749-A222-7767A53EF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CA93C74-9495-414D-9078-F90E8674FD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BEC57CF-BB5A-4341-811D-07C51E9DB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82F9B93-20E2-5745-A832-2CE9C1D11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D440C18-A425-1B48-8B01-C853467E8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4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0D45F2-3D16-454B-BAE3-9E51326DF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D97A32C-D15A-6947-B5F6-6FAFE1FFD1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F9F6082-3699-EB4D-B34A-6A351D7619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2600AAF-1D60-FD45-AD38-DC79708E8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BC50C4D-BA0F-6D4E-BE96-8FF52972E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668D3C5-6532-6842-8B89-932A5DEE6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3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B4A9F19-6C61-0640-B9BD-8701908B7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4587772-C9DA-3642-8D64-9BC804F79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6AA922C-39E5-DF4E-B7DE-CD7A82B541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41A5F-A482-8C45-A88F-2AEFD91D0B0A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8226CD4-4D84-854C-B1E1-FE835065CC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77EF956-E5BB-5C47-87CB-E2A2F473F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79BC3-1EC4-C146-A622-417CBEB0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6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C3E34E-A276-5647-9836-921BB032B2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uk" b="0" i="0" u="none" baseline="0"/>
              <a:t>Моделювання системи лікарень та кількості лікарняних ліжок до 2030 року в Полтавській області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B9C68EC-048D-F842-B8DB-03D8494972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" dirty="0"/>
          </a:p>
        </p:txBody>
      </p:sp>
    </p:spTree>
    <p:extLst>
      <p:ext uri="{BB962C8B-B14F-4D97-AF65-F5344CB8AC3E}">
        <p14:creationId xmlns:p14="http://schemas.microsoft.com/office/powerpoint/2010/main" val="2743372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84603D-97D3-FE43-A2A7-17181B67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Східний госпітальний округ (ГО)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DB8F9D8-6EA4-B84E-9ECE-E47CDAC17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uk" b="0" i="0" u="none" baseline="0"/>
              <a:t>м. Полтава</a:t>
            </a:r>
          </a:p>
          <a:p>
            <a:pPr lvl="1" algn="l" rtl="0"/>
            <a:r>
              <a:rPr lang="uk" b="0" i="0" u="none" baseline="0"/>
              <a:t>Концентрація усіх функцій невідкладної допомоги: (ліжка (спеціалізовані, високоспеціалізовані) та амбулаторні послуги спеціалістів у місті Полтава та навколишніх районах у двох багатопрофільних медичних закладах, які включатимуть лікування туберкульозу та психіатрію.</a:t>
            </a:r>
          </a:p>
          <a:p>
            <a:pPr lvl="1" algn="l" rtl="0"/>
            <a:r>
              <a:rPr lang="uk" b="0" i="0" u="none" baseline="0"/>
              <a:t>Після ухвалення генерального плану на обласному рівні будуть розроблені докладні техніко-економічні обґрунтування об'єднання лікарень, організації медичної допомоги та кадрового забезпечення, інфраструктурної реорганізації, функціонального планування та планування забудови, інвестиційного планування тощо.</a:t>
            </a:r>
          </a:p>
          <a:p>
            <a:pPr lvl="1" algn="l" rtl="0"/>
            <a:r>
              <a:rPr lang="uk" b="0" i="0" u="none" baseline="0"/>
              <a:t>Деякі з існуючих лікарень, що не надають невідкладної медичної допомоги, будуть реорганізовані для надання догляду та довгострокового лікування.</a:t>
            </a:r>
            <a:endParaRPr lang="uk" dirty="0"/>
          </a:p>
          <a:p>
            <a:pPr marL="457200" lvl="1" indent="0" algn="l" rtl="0">
              <a:buNone/>
            </a:pPr>
            <a:endParaRPr lang="uk" dirty="0"/>
          </a:p>
          <a:p>
            <a:pPr algn="l" rtl="0"/>
            <a:r>
              <a:rPr lang="uk" b="0" i="0" u="none" baseline="0"/>
              <a:t>Райони</a:t>
            </a:r>
          </a:p>
          <a:p>
            <a:pPr lvl="1" algn="l" rtl="0"/>
            <a:r>
              <a:rPr lang="uk" b="0" i="0" u="none" baseline="0"/>
              <a:t>Наявні лікарні будуть реорганізовані в медичні центри, що надають загальну медичну допомогу, деякі спеціалізовані амбулаторні медичні послуги, що не є невідкладними, невідкладні медичні послуги щодо незначних травм, ліжка для догляду та ліжка для довгострокового лікування.</a:t>
            </a:r>
          </a:p>
          <a:p>
            <a:pPr lvl="1" algn="l" rtl="0"/>
            <a:r>
              <a:rPr lang="uk" b="0" i="0" u="none" baseline="0"/>
              <a:t>Після ухвалення генерального плану на обласному рівні слід розробити докладні техніко-економічні обґрунтування об’єднання для кожного районного закладу охорони здоров’я щодо кадрового забезпечення, інфраструктурної реорганізації, функціонального планування та планування забудови, інвестиційного планування тощо.</a:t>
            </a:r>
          </a:p>
          <a:p>
            <a:pPr lvl="1" algn="l" rtl="0"/>
            <a:endParaRPr lang="uk" dirty="0"/>
          </a:p>
          <a:p>
            <a:endParaRPr lang="uk" dirty="0"/>
          </a:p>
          <a:p>
            <a:endParaRPr lang="uk" dirty="0"/>
          </a:p>
        </p:txBody>
      </p:sp>
    </p:spTree>
    <p:extLst>
      <p:ext uri="{BB962C8B-B14F-4D97-AF65-F5344CB8AC3E}">
        <p14:creationId xmlns:p14="http://schemas.microsoft.com/office/powerpoint/2010/main" val="1937281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C394769-F7F5-ED4B-ADFF-331148FB8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 dirty="0"/>
              <a:t>Моделювання кількості ліжок у Східному госпітальному окрузі (ГО)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DBCA387B-149C-7E42-812C-7CD3E84EAE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208554"/>
              </p:ext>
            </p:extLst>
          </p:nvPr>
        </p:nvGraphicFramePr>
        <p:xfrm>
          <a:off x="479502" y="1605776"/>
          <a:ext cx="11140068" cy="4683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6738">
                  <a:extLst>
                    <a:ext uri="{9D8B030D-6E8A-4147-A177-3AD203B41FA5}">
                      <a16:colId xmlns="" xmlns:a16="http://schemas.microsoft.com/office/drawing/2014/main" val="2541694134"/>
                    </a:ext>
                  </a:extLst>
                </a:gridCol>
                <a:gridCol w="1034915">
                  <a:extLst>
                    <a:ext uri="{9D8B030D-6E8A-4147-A177-3AD203B41FA5}">
                      <a16:colId xmlns="" xmlns:a16="http://schemas.microsoft.com/office/drawing/2014/main" val="138630083"/>
                    </a:ext>
                  </a:extLst>
                </a:gridCol>
                <a:gridCol w="908706">
                  <a:extLst>
                    <a:ext uri="{9D8B030D-6E8A-4147-A177-3AD203B41FA5}">
                      <a16:colId xmlns="" xmlns:a16="http://schemas.microsoft.com/office/drawing/2014/main" val="470595863"/>
                    </a:ext>
                  </a:extLst>
                </a:gridCol>
                <a:gridCol w="967604">
                  <a:extLst>
                    <a:ext uri="{9D8B030D-6E8A-4147-A177-3AD203B41FA5}">
                      <a16:colId xmlns="" xmlns:a16="http://schemas.microsoft.com/office/drawing/2014/main" val="3186571245"/>
                    </a:ext>
                  </a:extLst>
                </a:gridCol>
                <a:gridCol w="875051">
                  <a:extLst>
                    <a:ext uri="{9D8B030D-6E8A-4147-A177-3AD203B41FA5}">
                      <a16:colId xmlns="" xmlns:a16="http://schemas.microsoft.com/office/drawing/2014/main" val="3163660772"/>
                    </a:ext>
                  </a:extLst>
                </a:gridCol>
                <a:gridCol w="732014">
                  <a:extLst>
                    <a:ext uri="{9D8B030D-6E8A-4147-A177-3AD203B41FA5}">
                      <a16:colId xmlns="" xmlns:a16="http://schemas.microsoft.com/office/drawing/2014/main" val="3371687335"/>
                    </a:ext>
                  </a:extLst>
                </a:gridCol>
                <a:gridCol w="732014">
                  <a:extLst>
                    <a:ext uri="{9D8B030D-6E8A-4147-A177-3AD203B41FA5}">
                      <a16:colId xmlns="" xmlns:a16="http://schemas.microsoft.com/office/drawing/2014/main" val="2722283126"/>
                    </a:ext>
                  </a:extLst>
                </a:gridCol>
                <a:gridCol w="706772">
                  <a:extLst>
                    <a:ext uri="{9D8B030D-6E8A-4147-A177-3AD203B41FA5}">
                      <a16:colId xmlns="" xmlns:a16="http://schemas.microsoft.com/office/drawing/2014/main" val="1263945006"/>
                    </a:ext>
                  </a:extLst>
                </a:gridCol>
                <a:gridCol w="900292">
                  <a:extLst>
                    <a:ext uri="{9D8B030D-6E8A-4147-A177-3AD203B41FA5}">
                      <a16:colId xmlns="" xmlns:a16="http://schemas.microsoft.com/office/drawing/2014/main" val="332788944"/>
                    </a:ext>
                  </a:extLst>
                </a:gridCol>
                <a:gridCol w="933948">
                  <a:extLst>
                    <a:ext uri="{9D8B030D-6E8A-4147-A177-3AD203B41FA5}">
                      <a16:colId xmlns="" xmlns:a16="http://schemas.microsoft.com/office/drawing/2014/main" val="2941170023"/>
                    </a:ext>
                  </a:extLst>
                </a:gridCol>
                <a:gridCol w="732014">
                  <a:extLst>
                    <a:ext uri="{9D8B030D-6E8A-4147-A177-3AD203B41FA5}">
                      <a16:colId xmlns="" xmlns:a16="http://schemas.microsoft.com/office/drawing/2014/main" val="2592588283"/>
                    </a:ext>
                  </a:extLst>
                </a:gridCol>
              </a:tblGrid>
              <a:tr h="1191352"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На 1 тис. населення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Поточна кількість лікарняних ліжок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Поточна загальна кількість ліжок для невідкладної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допомоги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(без урах.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протитубер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кульозних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та психіатричних)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Ліжка для спеціалізованої медичної допомоги у 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/>
                      </a:r>
                      <a:br>
                        <a:rPr lang="en-US" sz="900" b="1" i="0" u="none" strike="noStrike" baseline="0" dirty="0" smtClean="0">
                          <a:effectLst/>
                        </a:rPr>
                      </a:br>
                      <a:r>
                        <a:rPr lang="uk" sz="900" b="1" i="0" u="none" strike="noStrike" baseline="0" dirty="0" smtClean="0">
                          <a:effectLst/>
                        </a:rPr>
                        <a:t>2030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Ліжка для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високоспе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ціалізованої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медичної допомоги у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Загальна кількість ліжок для невідкладної допомоги у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>
                          <a:effectLst/>
                        </a:rPr>
                        <a:t>Ліжка для догляду у 2030 р.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Загальна кількість ліжок (без урах.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проти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туберкульозних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та психіатричних) до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Різниця у загальній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кіль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кості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ліжок, у т.ч. для догляду (без урах.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проти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туберкульозних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та психіатричних) до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2959556420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 СХІДНИЙ ГО № 1 (Полтава)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12906922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892469178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м. Полтава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286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5 117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3 727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1 623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456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2 080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495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2 575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(1 152)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-31%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596442424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111591338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Райони навколо Полтави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278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1 022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922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294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294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(628)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-68%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496963497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314825610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Полтавський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67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301732043"/>
                  </a:ext>
                </a:extLst>
              </a:tr>
              <a:tr h="21096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Н.Санжарський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34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147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147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48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48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(99)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-67%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636463"/>
                  </a:ext>
                </a:extLst>
              </a:tr>
              <a:tr h="178703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Карлівський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34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148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148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47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47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(101)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-68%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4221080792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Решетилівський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26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101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101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(64)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-64%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725775525"/>
                  </a:ext>
                </a:extLst>
              </a:tr>
              <a:tr h="235788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Диканський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19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80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80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(53)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-67%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776300814"/>
                  </a:ext>
                </a:extLst>
              </a:tr>
              <a:tr h="21096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Котелевський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20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87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87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(60)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-68%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628747591"/>
                  </a:ext>
                </a:extLst>
              </a:tr>
              <a:tr h="22337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Чутівський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23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101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101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32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32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(69)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-68%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706812579"/>
                  </a:ext>
                </a:extLst>
              </a:tr>
              <a:tr h="21096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Машівський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20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73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73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(46)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-62%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482657062"/>
                  </a:ext>
                </a:extLst>
              </a:tr>
              <a:tr h="22337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Зіньківський р-н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34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185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185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48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48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(137)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-74%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045431943"/>
                  </a:ext>
                </a:extLst>
              </a:tr>
              <a:tr h="19855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98525844"/>
                  </a:ext>
                </a:extLst>
              </a:tr>
              <a:tr h="21096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Загалом по Східному ГО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564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6 139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4 649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1 623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456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2 080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789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2 869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(1 780)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-38%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790081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2949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84603D-97D3-FE43-A2A7-17181B67A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4929"/>
            <a:ext cx="10515600" cy="1325563"/>
          </a:xfrm>
        </p:spPr>
        <p:txBody>
          <a:bodyPr>
            <a:noAutofit/>
          </a:bodyPr>
          <a:lstStyle/>
          <a:p>
            <a:pPr algn="l" rtl="0"/>
            <a:r>
              <a:rPr lang="uk" sz="3600" b="0" i="0" u="none" baseline="0" dirty="0"/>
              <a:t>Моделювання структури закладів для стаціонарного лікування туберкульозу та психіатричних захворювань до 2030 року,</a:t>
            </a:r>
            <a:r>
              <a:rPr lang="uk" sz="3600" dirty="0"/>
              <a:t/>
            </a:r>
            <a:br>
              <a:rPr lang="uk" sz="3600" dirty="0"/>
            </a:br>
            <a:r>
              <a:rPr lang="uk" sz="3600" b="0" i="0" u="none" baseline="0" dirty="0"/>
              <a:t>Полтавська область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DB8F9D8-6EA4-B84E-9ECE-E47CDAC17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76061"/>
            <a:ext cx="10515600" cy="4351338"/>
          </a:xfrm>
        </p:spPr>
        <p:txBody>
          <a:bodyPr/>
          <a:lstStyle/>
          <a:p>
            <a:pPr algn="l" rtl="0"/>
            <a:r>
              <a:rPr lang="uk" b="0" i="0" u="none" baseline="0" dirty="0"/>
              <a:t>Лікування туберкульозу та психіатричних захворювань буде передано до ведення відділень/ клінік у багатопрофільних лікарнях.</a:t>
            </a:r>
          </a:p>
          <a:p>
            <a:pPr algn="l" rtl="0"/>
            <a:r>
              <a:rPr lang="uk" b="0" i="0" u="none" baseline="0" dirty="0"/>
              <a:t>На наступних етапах слід розробити докладний план щодо етапів впровадження (у т.ч. короткостроковий та середньостроковий плани). </a:t>
            </a:r>
          </a:p>
          <a:p>
            <a:endParaRPr lang="uk" dirty="0"/>
          </a:p>
        </p:txBody>
      </p:sp>
    </p:spTree>
    <p:extLst>
      <p:ext uri="{BB962C8B-B14F-4D97-AF65-F5344CB8AC3E}">
        <p14:creationId xmlns:p14="http://schemas.microsoft.com/office/powerpoint/2010/main" val="3206336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8997757-D5BF-4E48-B092-2E810E2A9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uk" b="0" i="0" u="none" baseline="0"/>
              <a:t>Моделювання кількості туберкульозних та психіатричних ліжок до 2030 року,</a:t>
            </a:r>
            <a:r>
              <a:rPr lang="uk"/>
              <a:t/>
            </a:r>
            <a:br>
              <a:rPr lang="uk"/>
            </a:br>
            <a:r>
              <a:rPr lang="uk" b="0" i="0" u="none" baseline="0"/>
              <a:t>Полтавська область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255A1D25-2E48-A949-B217-0C47013DB2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25826"/>
              </p:ext>
            </p:extLst>
          </p:nvPr>
        </p:nvGraphicFramePr>
        <p:xfrm>
          <a:off x="710214" y="2917457"/>
          <a:ext cx="10972800" cy="2468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1385002012"/>
                    </a:ext>
                  </a:extLst>
                </a:gridCol>
                <a:gridCol w="1645920">
                  <a:extLst>
                    <a:ext uri="{9D8B030D-6E8A-4147-A177-3AD203B41FA5}">
                      <a16:colId xmlns="" xmlns:a16="http://schemas.microsoft.com/office/drawing/2014/main" val="3703372981"/>
                    </a:ext>
                  </a:extLst>
                </a:gridCol>
                <a:gridCol w="1645920">
                  <a:extLst>
                    <a:ext uri="{9D8B030D-6E8A-4147-A177-3AD203B41FA5}">
                      <a16:colId xmlns="" xmlns:a16="http://schemas.microsoft.com/office/drawing/2014/main" val="3953146180"/>
                    </a:ext>
                  </a:extLst>
                </a:gridCol>
                <a:gridCol w="1645920">
                  <a:extLst>
                    <a:ext uri="{9D8B030D-6E8A-4147-A177-3AD203B41FA5}">
                      <a16:colId xmlns="" xmlns:a16="http://schemas.microsoft.com/office/drawing/2014/main" val="2764253282"/>
                    </a:ext>
                  </a:extLst>
                </a:gridCol>
                <a:gridCol w="1645920">
                  <a:extLst>
                    <a:ext uri="{9D8B030D-6E8A-4147-A177-3AD203B41FA5}">
                      <a16:colId xmlns="" xmlns:a16="http://schemas.microsoft.com/office/drawing/2014/main" val="1132031241"/>
                    </a:ext>
                  </a:extLst>
                </a:gridCol>
                <a:gridCol w="1645920">
                  <a:extLst>
                    <a:ext uri="{9D8B030D-6E8A-4147-A177-3AD203B41FA5}">
                      <a16:colId xmlns="" xmlns:a16="http://schemas.microsoft.com/office/drawing/2014/main" val="1131934761"/>
                    </a:ext>
                  </a:extLst>
                </a:gridCol>
              </a:tblGrid>
              <a:tr h="1119284"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1800" b="0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На 1 тис. населення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Кількість психіатричних ліжок у 2030 р.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Кількість ліжок для </a:t>
                      </a:r>
                      <a:r>
                        <a:rPr lang="uk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протитубер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uk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кульозного </a:t>
                      </a:r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лікування у 2030 р.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Поточна </a:t>
                      </a:r>
                      <a:r>
                        <a:rPr lang="uk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кількість </a:t>
                      </a:r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психіатричних ліжок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Поточна </a:t>
                      </a:r>
                      <a:r>
                        <a:rPr lang="uk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кіль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uk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кість </a:t>
                      </a:r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ліжок для </a:t>
                      </a:r>
                      <a:r>
                        <a:rPr lang="uk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протитубер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uk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кульозного </a:t>
                      </a:r>
                      <a:r>
                        <a:rPr lang="uk" sz="18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лікування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9896661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18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Загалом по області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1 426</a:t>
                      </a:r>
                      <a:endParaRPr lang="u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1" i="0" u="none" strike="noStrike" baseline="0">
                          <a:effectLst/>
                        </a:rPr>
                        <a:t>784</a:t>
                      </a:r>
                      <a:endParaRPr lang="u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1" i="0" u="none" strike="noStrike" baseline="0">
                          <a:effectLst/>
                        </a:rPr>
                        <a:t>428</a:t>
                      </a:r>
                      <a:endParaRPr lang="uk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 dirty="0">
                          <a:effectLst/>
                        </a:rPr>
                        <a:t>1 215</a:t>
                      </a:r>
                      <a:endParaRPr lang="u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 dirty="0">
                          <a:effectLst/>
                        </a:rPr>
                        <a:t>559</a:t>
                      </a:r>
                      <a:endParaRPr lang="u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1133568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18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За вирахуванням у 2030 р.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 </a:t>
                      </a:r>
                      <a:endParaRPr lang="u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(431)</a:t>
                      </a:r>
                      <a:endParaRPr lang="u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(131)</a:t>
                      </a:r>
                      <a:endParaRPr lang="u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 </a:t>
                      </a:r>
                      <a:endParaRPr lang="u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 dirty="0">
                          <a:effectLst/>
                        </a:rPr>
                        <a:t> </a:t>
                      </a:r>
                      <a:endParaRPr lang="u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61668205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18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Менше у 2030 р. у відсотковому відношенні</a:t>
                      </a:r>
                      <a:endParaRPr lang="uk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 </a:t>
                      </a:r>
                      <a:endParaRPr lang="uk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-55%</a:t>
                      </a:r>
                      <a:endParaRPr lang="uk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-31%</a:t>
                      </a:r>
                      <a:endParaRPr lang="u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>
                          <a:effectLst/>
                        </a:rPr>
                        <a:t> </a:t>
                      </a:r>
                      <a:endParaRPr lang="u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uk" sz="1800" b="0" i="0" u="none" strike="noStrike" baseline="0" dirty="0">
                          <a:effectLst/>
                        </a:rPr>
                        <a:t> </a:t>
                      </a:r>
                      <a:endParaRPr lang="u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9266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194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A7CB62B-F5A9-4678-AC0D-1FB4D643E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>
                <a:highlight>
                  <a:srgbClr val="FFFF00"/>
                </a:highlight>
              </a:rPr>
              <a:t>Наступні кроки</a:t>
            </a:r>
            <a:endParaRPr lang="uk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D7EA869-1981-428C-A6B8-7C6D1F58F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uk" b="0" i="0" u="none" baseline="0" dirty="0"/>
              <a:t>Пропозиція щодо моделювання — липень</a:t>
            </a:r>
            <a:endParaRPr lang="uk" dirty="0"/>
          </a:p>
          <a:p>
            <a:pPr algn="l" rtl="0"/>
            <a:r>
              <a:rPr lang="uk" b="0" i="0" u="none" baseline="0" dirty="0"/>
              <a:t>Економічний аналіз, що включає «економію» та інвестиції.</a:t>
            </a:r>
            <a:endParaRPr lang="uk" dirty="0"/>
          </a:p>
          <a:p>
            <a:pPr algn="l" rtl="0"/>
            <a:r>
              <a:rPr lang="uk" b="0" i="0" u="none" baseline="0"/>
              <a:t>Підготовка звіту (червень — липень)</a:t>
            </a:r>
          </a:p>
          <a:p>
            <a:pPr algn="l" rtl="0"/>
            <a:r>
              <a:rPr lang="uk" b="0" i="0" u="none" baseline="0" dirty="0"/>
              <a:t>Дискусія із зацікавленими сторонами (вересень)</a:t>
            </a:r>
          </a:p>
          <a:p>
            <a:pPr algn="l" rtl="0"/>
            <a:r>
              <a:rPr lang="uk" b="0" i="0" u="none" baseline="0" dirty="0"/>
              <a:t>Остаточна версія звіту — жовтень</a:t>
            </a:r>
            <a:endParaRPr lang="uk" dirty="0"/>
          </a:p>
          <a:p>
            <a:endParaRPr lang="uk" dirty="0"/>
          </a:p>
        </p:txBody>
      </p:sp>
    </p:spTree>
    <p:extLst>
      <p:ext uri="{BB962C8B-B14F-4D97-AF65-F5344CB8AC3E}">
        <p14:creationId xmlns:p14="http://schemas.microsoft.com/office/powerpoint/2010/main" val="535347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A853C94-A7D2-4CDA-92F0-9EB926FD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План презентації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187C2BE-D765-4F63-B1DD-6CF0AB1B7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Презентація аналітичного підходу зацікавленим сторонам області </a:t>
            </a:r>
          </a:p>
          <a:p>
            <a:pPr lvl="1" algn="l" rtl="0"/>
            <a:r>
              <a:rPr lang="uk" b="0" i="0" u="none" baseline="0"/>
              <a:t>Порівняльний аналіз</a:t>
            </a:r>
          </a:p>
          <a:p>
            <a:pPr lvl="1" algn="l" rtl="0"/>
            <a:r>
              <a:rPr lang="uk" b="0" i="0" u="none" baseline="0"/>
              <a:t>Мапи з даними</a:t>
            </a:r>
          </a:p>
          <a:p>
            <a:pPr lvl="1" algn="l" rtl="0"/>
            <a:r>
              <a:rPr lang="uk" b="0" i="0" u="none" baseline="0"/>
              <a:t>Орієнтовна пропозиція до 2030 року</a:t>
            </a:r>
          </a:p>
          <a:p>
            <a:pPr algn="l" rtl="0"/>
            <a:r>
              <a:rPr lang="uk" b="0" i="0" u="none" baseline="0"/>
              <a:t>Обговорення висновків із зацікавленими сторонами та рекомендації</a:t>
            </a:r>
          </a:p>
          <a:p>
            <a:pPr algn="l" rtl="0"/>
            <a:r>
              <a:rPr lang="uk" b="0" i="0" u="none" baseline="0"/>
              <a:t>Поточні мапи лікарень, підготовлені для області</a:t>
            </a:r>
          </a:p>
        </p:txBody>
      </p:sp>
    </p:spTree>
    <p:extLst>
      <p:ext uri="{BB962C8B-B14F-4D97-AF65-F5344CB8AC3E}">
        <p14:creationId xmlns:p14="http://schemas.microsoft.com/office/powerpoint/2010/main" val="5662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013D67-F7A3-41BA-9C36-0691807C8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Рекомендації</a:t>
            </a:r>
            <a:endParaRPr lang="u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F65524F-1767-4DD5-A71F-E59FA45BF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692"/>
            <a:ext cx="10515600" cy="4809271"/>
          </a:xfrm>
        </p:spPr>
        <p:txBody>
          <a:bodyPr>
            <a:normAutofit/>
          </a:bodyPr>
          <a:lstStyle/>
          <a:p>
            <a:pPr marL="457200" lvl="1" indent="0" algn="l" rtl="0">
              <a:buNone/>
            </a:pPr>
            <a:endParaRPr lang="uk" dirty="0"/>
          </a:p>
          <a:p>
            <a:pPr marL="457200" lvl="1" indent="0" algn="l" rtl="0">
              <a:buNone/>
            </a:pPr>
            <a:endParaRPr lang="uk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30890F39-0B7B-46FF-9FF2-A4EEF68E1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457479"/>
              </p:ext>
            </p:extLst>
          </p:nvPr>
        </p:nvGraphicFramePr>
        <p:xfrm>
          <a:off x="571500" y="1524000"/>
          <a:ext cx="11201400" cy="49610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="" xmlns:a16="http://schemas.microsoft.com/office/drawing/2014/main" val="2830041031"/>
                    </a:ext>
                  </a:extLst>
                </a:gridCol>
                <a:gridCol w="9296400">
                  <a:extLst>
                    <a:ext uri="{9D8B030D-6E8A-4147-A177-3AD203B41FA5}">
                      <a16:colId xmlns="" xmlns:a16="http://schemas.microsoft.com/office/drawing/2014/main" val="2240705777"/>
                    </a:ext>
                  </a:extLst>
                </a:gridCol>
              </a:tblGrid>
              <a:tr h="269861">
                <a:tc rowSpan="4"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2000" b="1" i="0" u="none" baseline="0" dirty="0">
                          <a:effectLst/>
                        </a:rPr>
                        <a:t>Макрорівень (державний)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2000" b="0" i="0" u="none" baseline="0" dirty="0">
                          <a:effectLst/>
                        </a:rPr>
                        <a:t> </a:t>
                      </a:r>
                      <a:endParaRPr lang="u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1050" b="1" i="0" u="none" baseline="0" dirty="0">
                          <a:effectLst/>
                        </a:rPr>
                        <a:t>Пропозиція щодо заходів</a:t>
                      </a:r>
                      <a:endParaRPr lang="uk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31922487"/>
                  </a:ext>
                </a:extLst>
              </a:tr>
              <a:tr h="539720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Зміна моделі фінансування лікарень на КВГ або на вартісно-орієнтовані виплати (плата за результат лікування)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1400" b="0" i="0" u="none" baseline="0" dirty="0">
                          <a:effectLst/>
                        </a:rPr>
                        <a:t> 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38101674"/>
                  </a:ext>
                </a:extLst>
              </a:tr>
              <a:tr h="539720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Посилення амбулаторного лікування та первинної медичної допомоги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005005411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Використання нових технологій лікування, управління та закупівлі (стрибкоподібний процес) 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99947351"/>
                  </a:ext>
                </a:extLst>
              </a:tr>
              <a:tr h="269861">
                <a:tc rowSpan="6"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2000" b="1" i="0" u="none" baseline="0" dirty="0">
                          <a:effectLst/>
                        </a:rPr>
                        <a:t>Середній рівень (обласний)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2000" b="0" i="0" u="none" baseline="0" dirty="0">
                          <a:effectLst/>
                        </a:rPr>
                        <a:t> </a:t>
                      </a:r>
                      <a:endParaRPr lang="u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1400" b="0" i="0" u="none" baseline="0" dirty="0">
                          <a:effectLst/>
                        </a:rPr>
                        <a:t> 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98913484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Узгодження плану дій щодо реформи лікарень (на основі генерального плану)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39135988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Концентрація надання медичної допомоги в обраних закладах 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67777217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Розробка стратегії щодо інвестування в обрані лікарні у короткостроковій та довгостроковій перспективі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56067250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Впровадження інструментів планування обласного рівня (потік пацієнтів, дані пацієнтів)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82039303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Надання ресурсів та ноу-хау для перетворення обраних закладів на амбулаторні заклади та заклади надання довгострокової медичної допомоги 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81088706"/>
                  </a:ext>
                </a:extLst>
              </a:tr>
              <a:tr h="269861">
                <a:tc rowSpan="5"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2000" b="1" i="0" u="none" baseline="0" dirty="0">
                          <a:effectLst/>
                        </a:rPr>
                        <a:t>Мікрорівень (рівень лікарень)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2000" b="0" i="0" u="none" baseline="0" dirty="0">
                          <a:effectLst/>
                        </a:rPr>
                        <a:t> </a:t>
                      </a:r>
                      <a:endParaRPr lang="u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" sz="1400" b="0" i="0" u="none" baseline="0" dirty="0">
                          <a:effectLst/>
                        </a:rPr>
                        <a:t> 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1164984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Зменшення (у більшості випадків) кількості ліжко-місць, а у деяких випадках — збільшення кількості ліжко-місць.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42552027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9144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Коригування кадрового складу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6299134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Інвестування за окремим генеральним планом та відповідно до рівня медичної допомоги, що надається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13129527"/>
                  </a:ext>
                </a:extLst>
              </a:tr>
              <a:tr h="269861">
                <a:tc vMerge="1">
                  <a:txBody>
                    <a:bodyPr/>
                    <a:lstStyle/>
                    <a:p>
                      <a:endParaRPr lang="u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uk" sz="1400" b="0" i="0" u="none" baseline="0" dirty="0">
                          <a:effectLst/>
                        </a:rPr>
                        <a:t>Впровадження інструментів управління лікарнею, тренінги, ІТ</a:t>
                      </a:r>
                      <a:endParaRPr lang="u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8235145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="" xmlns:a16="http://schemas.microsoft.com/office/drawing/2014/main" id="{D837C392-9D2B-45D9-82F1-D3E5473C4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0272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"/>
          </a:p>
        </p:txBody>
      </p:sp>
    </p:spTree>
    <p:extLst>
      <p:ext uri="{BB962C8B-B14F-4D97-AF65-F5344CB8AC3E}">
        <p14:creationId xmlns:p14="http://schemas.microsoft.com/office/powerpoint/2010/main" val="365943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5F682E-A178-B446-9278-A19C03E21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Генеральний план обласного рівня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065184C-5569-3F4F-B763-A5D79FA2F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uk" b="0" i="0" u="none" baseline="0"/>
              <a:t>Довгострокове загальне планування розміщення та спроможності спеціалізованих медичних послуг: </a:t>
            </a:r>
          </a:p>
          <a:p>
            <a:pPr lvl="1" algn="l" rtl="0"/>
            <a:r>
              <a:rPr lang="uk" b="0" i="0" u="none" baseline="0"/>
              <a:t>Надання загальних медичних послуг та кількість ліжок</a:t>
            </a:r>
          </a:p>
          <a:p>
            <a:pPr lvl="2" algn="l" rtl="0"/>
            <a:r>
              <a:rPr lang="uk" b="0" i="0" u="none" baseline="0"/>
              <a:t>Невідкладне/радикальне лікування</a:t>
            </a:r>
          </a:p>
          <a:p>
            <a:pPr lvl="2" algn="l" rtl="0"/>
            <a:r>
              <a:rPr lang="uk" b="0" i="0" u="none" baseline="0"/>
              <a:t>Довгострокове лікування</a:t>
            </a:r>
          </a:p>
          <a:p>
            <a:pPr lvl="3" algn="l" rtl="0"/>
            <a:r>
              <a:rPr lang="uk" b="0" i="0" u="none" baseline="0"/>
              <a:t>Психіатрія</a:t>
            </a:r>
          </a:p>
          <a:p>
            <a:pPr lvl="3" algn="l" rtl="0"/>
            <a:r>
              <a:rPr lang="uk" b="0" i="0" u="none" baseline="0"/>
              <a:t>Протитуберкульозна допомога</a:t>
            </a:r>
          </a:p>
          <a:p>
            <a:pPr lvl="3" algn="l" rtl="0"/>
            <a:r>
              <a:rPr lang="uk" b="0" i="0" u="none" baseline="0"/>
              <a:t>Догляд за хворими</a:t>
            </a:r>
          </a:p>
          <a:p>
            <a:pPr lvl="1" algn="l" rtl="0"/>
            <a:r>
              <a:rPr lang="uk" b="0" i="0" u="none" baseline="0"/>
              <a:t>Загальне оцінювання потреб в інвестиціях</a:t>
            </a:r>
          </a:p>
          <a:p>
            <a:pPr lvl="1" algn="l" rtl="0"/>
            <a:r>
              <a:rPr lang="uk" b="0" i="0" u="none" baseline="0"/>
              <a:t>Загальне оцінювання кадрового потенціалу</a:t>
            </a:r>
          </a:p>
          <a:p>
            <a:pPr lvl="1" algn="l" rtl="0"/>
            <a:endParaRPr lang="uk" dirty="0"/>
          </a:p>
          <a:p>
            <a:pPr lvl="1" algn="l" rtl="0"/>
            <a:endParaRPr lang="uk" dirty="0"/>
          </a:p>
        </p:txBody>
      </p:sp>
    </p:spTree>
    <p:extLst>
      <p:ext uri="{BB962C8B-B14F-4D97-AF65-F5344CB8AC3E}">
        <p14:creationId xmlns:p14="http://schemas.microsoft.com/office/powerpoint/2010/main" val="202606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B7E1E0-3861-5849-B118-E830A29A6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Техніко-економічне обґрунтування впровадження генерального плану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8B8E906-6DD0-B449-BC05-BAC61408E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uk" b="0" i="0" u="none" baseline="0" dirty="0"/>
              <a:t>Докладний план для кожного госпітального округу (ГО):</a:t>
            </a:r>
          </a:p>
          <a:p>
            <a:pPr lvl="1" algn="l" rtl="0"/>
            <a:r>
              <a:rPr lang="uk" b="0" i="0" u="none" baseline="0" dirty="0"/>
              <a:t>Планування організації надання медичних послуг та напрацювання </a:t>
            </a:r>
          </a:p>
          <a:p>
            <a:pPr lvl="1" algn="l" rtl="0"/>
            <a:r>
              <a:rPr lang="uk" b="0" i="0" u="none" baseline="0" dirty="0"/>
              <a:t>Узгодження надання медичної допомоги та перехід від медичних центрів до реабілітації та довгострокової медичної допомоги</a:t>
            </a:r>
          </a:p>
          <a:p>
            <a:pPr lvl="1" algn="l" rtl="0"/>
            <a:r>
              <a:rPr lang="uk" b="0" i="0" u="none" baseline="0" dirty="0"/>
              <a:t>Об’єднання лікарень — організаційний аспект інфраструктурної реорганізації</a:t>
            </a:r>
          </a:p>
          <a:p>
            <a:pPr lvl="2" algn="l" rtl="0"/>
            <a:r>
              <a:rPr lang="uk" b="0" i="0" u="none" baseline="0" dirty="0"/>
              <a:t>Комплекс послуг, спроможність та обсяги, у т.ч. амбулаторні та денні послуги, протитуберкульозна допомога, психіатрія, реабілітації, догляд</a:t>
            </a:r>
          </a:p>
          <a:p>
            <a:pPr lvl="2" algn="l" rtl="0"/>
            <a:r>
              <a:rPr lang="uk" b="0" i="0" u="none" baseline="0" dirty="0"/>
              <a:t>Функціональне планування та планування забудови на етапі до креслень</a:t>
            </a:r>
          </a:p>
          <a:p>
            <a:pPr lvl="2" algn="l" rtl="0"/>
            <a:r>
              <a:rPr lang="uk" b="0" i="0" u="none" baseline="0" dirty="0"/>
              <a:t>Планування розміщення обладнання </a:t>
            </a:r>
          </a:p>
          <a:p>
            <a:pPr lvl="2" algn="l" rtl="0"/>
            <a:r>
              <a:rPr lang="uk" b="0" i="0" u="none" baseline="0" dirty="0"/>
              <a:t>Кадрове планування</a:t>
            </a:r>
          </a:p>
          <a:p>
            <a:pPr lvl="2" algn="l" rtl="0"/>
            <a:r>
              <a:rPr lang="uk" b="0" i="0" u="none" baseline="0" dirty="0"/>
              <a:t>Фінансове та інвестиційне планування</a:t>
            </a:r>
          </a:p>
          <a:p>
            <a:pPr lvl="1" algn="l" rtl="0"/>
            <a:r>
              <a:rPr lang="uk" b="0" i="0" u="none" baseline="0" dirty="0"/>
              <a:t>Служба швидкої медичної допомоги</a:t>
            </a:r>
          </a:p>
          <a:p>
            <a:pPr algn="l" rtl="0"/>
            <a:r>
              <a:rPr lang="uk" b="0" i="0" u="none" baseline="0" dirty="0"/>
              <a:t>Диференційованій підхід до центрів ГО (зокрема, у Львові) та районів</a:t>
            </a:r>
          </a:p>
          <a:p>
            <a:pPr algn="l" rtl="0"/>
            <a:r>
              <a:rPr lang="uk" b="0" i="0" u="none" baseline="0" dirty="0"/>
              <a:t>Докладні плани змін (дорожні карти) </a:t>
            </a:r>
          </a:p>
        </p:txBody>
      </p:sp>
    </p:spTree>
    <p:extLst>
      <p:ext uri="{BB962C8B-B14F-4D97-AF65-F5344CB8AC3E}">
        <p14:creationId xmlns:p14="http://schemas.microsoft.com/office/powerpoint/2010/main" val="1836544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5EF19C-C3E9-DF4C-A7FF-F604CD256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Обов’язкові умови генерального плану обласного рівня</a:t>
            </a:r>
            <a:endParaRPr lang="u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3E90DD-0BB4-AC44-866F-7329BCDCE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uk" b="0" i="0" u="none" baseline="0" dirty="0"/>
              <a:t>З урахуванням соціально-економічних факторів, прогресу в розвитку медичних технологій та управління лікувальним процесом, ситуація в Україні ймовірно у майбутньому наблизиться до середніх показників у ЄС та ОЕСР.</a:t>
            </a:r>
          </a:p>
          <a:p>
            <a:pPr algn="l" rtl="0"/>
            <a:r>
              <a:rPr lang="uk" b="0" i="0" u="none" baseline="0" dirty="0"/>
              <a:t>Естонія та Україна мають схожу нещодавню історію, коли обидві країни були частинами радянської системи охорони здоров’я, а тому наявні серйозні підстави для того, щоб передбачити, що Україна досягне такого самого рівня ефективності, що наразі наявний в Естонії, протягом наступних 15 років. Отже, для довгострокового планування доцільно використати естонські показники як припущення для системи лікарень України до 2030 року. </a:t>
            </a:r>
          </a:p>
          <a:p>
            <a:pPr algn="l" rtl="0"/>
            <a:r>
              <a:rPr lang="uk" b="0" i="0" u="none" baseline="0" dirty="0"/>
              <a:t>Згідно з довгостроковим демографічним прогнозом Світового банку для України, до 2030 року очікується </a:t>
            </a:r>
            <a:r>
              <a:rPr lang="uk" b="0" i="0" u="none" baseline="0" dirty="0">
                <a:effectLst/>
              </a:rPr>
              <a:t>зменшення населення на 8% та збільшення частки населення віком більше 65 років на 4,7% — до 20,3%. Оскільки частка звернень вікової групи, до якої належать особи, яким більше 65 років, по медичну допомогу в кілька разів вища, ніж в інших вікових групах, ми вважаємо, це збалансує прогнозоване зменшення населення та поточні дані щодо населення в нашому довгостроковому моделюванні.</a:t>
            </a:r>
          </a:p>
          <a:p>
            <a:pPr marL="0" indent="0" algn="l" rtl="0">
              <a:buNone/>
            </a:pPr>
            <a:endParaRPr lang="uk" dirty="0"/>
          </a:p>
        </p:txBody>
      </p:sp>
    </p:spTree>
    <p:extLst>
      <p:ext uri="{BB962C8B-B14F-4D97-AF65-F5344CB8AC3E}">
        <p14:creationId xmlns:p14="http://schemas.microsoft.com/office/powerpoint/2010/main" val="4294612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89BA21-B7AF-8E41-83F0-E0E42F7DA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Припущення (1)</a:t>
            </a:r>
            <a:endParaRPr lang="uk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705A003C-1A46-1342-A265-70CF8B6A66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3870047"/>
              </p:ext>
            </p:extLst>
          </p:nvPr>
        </p:nvGraphicFramePr>
        <p:xfrm>
          <a:off x="838200" y="1532226"/>
          <a:ext cx="10480287" cy="4454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24225">
                  <a:extLst>
                    <a:ext uri="{9D8B030D-6E8A-4147-A177-3AD203B41FA5}">
                      <a16:colId xmlns="" xmlns:a16="http://schemas.microsoft.com/office/drawing/2014/main" val="3423183468"/>
                    </a:ext>
                  </a:extLst>
                </a:gridCol>
                <a:gridCol w="1192677">
                  <a:extLst>
                    <a:ext uri="{9D8B030D-6E8A-4147-A177-3AD203B41FA5}">
                      <a16:colId xmlns="" xmlns:a16="http://schemas.microsoft.com/office/drawing/2014/main" val="865729746"/>
                    </a:ext>
                  </a:extLst>
                </a:gridCol>
                <a:gridCol w="1192677">
                  <a:extLst>
                    <a:ext uri="{9D8B030D-6E8A-4147-A177-3AD203B41FA5}">
                      <a16:colId xmlns="" xmlns:a16="http://schemas.microsoft.com/office/drawing/2014/main" val="2500981490"/>
                    </a:ext>
                  </a:extLst>
                </a:gridCol>
                <a:gridCol w="1192677">
                  <a:extLst>
                    <a:ext uri="{9D8B030D-6E8A-4147-A177-3AD203B41FA5}">
                      <a16:colId xmlns="" xmlns:a16="http://schemas.microsoft.com/office/drawing/2014/main" val="1401644376"/>
                    </a:ext>
                  </a:extLst>
                </a:gridCol>
                <a:gridCol w="1192677">
                  <a:extLst>
                    <a:ext uri="{9D8B030D-6E8A-4147-A177-3AD203B41FA5}">
                      <a16:colId xmlns="" xmlns:a16="http://schemas.microsoft.com/office/drawing/2014/main" val="1955643572"/>
                    </a:ext>
                  </a:extLst>
                </a:gridCol>
                <a:gridCol w="1192677">
                  <a:extLst>
                    <a:ext uri="{9D8B030D-6E8A-4147-A177-3AD203B41FA5}">
                      <a16:colId xmlns="" xmlns:a16="http://schemas.microsoft.com/office/drawing/2014/main" val="478267429"/>
                    </a:ext>
                  </a:extLst>
                </a:gridCol>
                <a:gridCol w="1192677">
                  <a:extLst>
                    <a:ext uri="{9D8B030D-6E8A-4147-A177-3AD203B41FA5}">
                      <a16:colId xmlns="" xmlns:a16="http://schemas.microsoft.com/office/drawing/2014/main" val="1508306793"/>
                    </a:ext>
                  </a:extLst>
                </a:gridCol>
              </a:tblGrid>
              <a:tr h="1170878">
                <a:tc>
                  <a:txBody>
                    <a:bodyPr/>
                    <a:lstStyle/>
                    <a:p>
                      <a:pPr algn="l" rtl="0" fontAlgn="t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На 100 000 осіб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uk" sz="14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Лікарняні ліжка для радикального лікування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uk" sz="14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Лікарняні ліжка для </a:t>
                      </a:r>
                      <a:r>
                        <a:rPr lang="uk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довгостроко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uk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вого </a:t>
                      </a:r>
                      <a:r>
                        <a:rPr lang="uk" sz="14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лікування (психіатрія, </a:t>
                      </a:r>
                      <a:r>
                        <a:rPr lang="uk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протитубер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uk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кульозне </a:t>
                      </a:r>
                      <a:r>
                        <a:rPr lang="uk" sz="14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лікування, догляд)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У т.ч. для психіатрії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uk" sz="14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У т.ч. для </a:t>
                      </a:r>
                      <a:r>
                        <a:rPr lang="uk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протитубер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uk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кульозного </a:t>
                      </a:r>
                      <a:r>
                        <a:rPr lang="uk" sz="14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лікування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У т.ч. для догляду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Загальна кількість лікарняних ліжок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86918946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Швеція (ОЕСР, 2015 р.)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230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 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254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334324844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Естонія (Естонський інститут розвитку охорони здоров’я, 2016 р.)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322</a:t>
                      </a:r>
                      <a:endParaRPr lang="uk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205</a:t>
                      </a:r>
                      <a:endParaRPr lang="uk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endParaRPr lang="uk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9</a:t>
                      </a:r>
                      <a:endParaRPr lang="uk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endParaRPr lang="uk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527</a:t>
                      </a:r>
                      <a:endParaRPr lang="uk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79226163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Сполучене Королівство (ОЕСР, 2015 р.)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227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 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261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3351085875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Польща (ОЕСР 2015)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491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 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663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3629608078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Країни ОЕСР, середнє значення за 2012 р.)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343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72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 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493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2732499978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Країни ОЕСР (медіана за 2012 р.)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300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60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 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430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3894688669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Львів (МедСтат, 2016 р.)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91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41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814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976098359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Полтава (МедСтат, 2016 р.)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85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39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777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3389296474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Україна (Держкомстат, 2016 р.)</a:t>
                      </a:r>
                      <a:endParaRPr lang="uk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>
                          <a:effectLst/>
                        </a:rPr>
                        <a:t> </a:t>
                      </a:r>
                      <a:endParaRPr lang="u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0" i="0" u="none" strike="noStrike" baseline="0" dirty="0">
                          <a:effectLst/>
                        </a:rPr>
                        <a:t>743</a:t>
                      </a:r>
                      <a:endParaRPr lang="u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2179953526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pPr algn="l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Припущення для України до 2030 р.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320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225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1" i="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" sz="1400" b="1" i="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545</a:t>
                      </a:r>
                      <a:endParaRPr lang="uk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4933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3789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89BA21-B7AF-8E41-83F0-E0E42F7DA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uk" b="0" i="0" u="none" baseline="0"/>
              <a:t>Припущення (2)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C5A7CF5B-6446-504D-B145-61881E6607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084054"/>
              </p:ext>
            </p:extLst>
          </p:nvPr>
        </p:nvGraphicFramePr>
        <p:xfrm>
          <a:off x="838200" y="1918242"/>
          <a:ext cx="10515600" cy="3273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71900">
                  <a:extLst>
                    <a:ext uri="{9D8B030D-6E8A-4147-A177-3AD203B41FA5}">
                      <a16:colId xmlns="" xmlns:a16="http://schemas.microsoft.com/office/drawing/2014/main" val="2185722907"/>
                    </a:ext>
                  </a:extLst>
                </a:gridCol>
                <a:gridCol w="1685925">
                  <a:extLst>
                    <a:ext uri="{9D8B030D-6E8A-4147-A177-3AD203B41FA5}">
                      <a16:colId xmlns="" xmlns:a16="http://schemas.microsoft.com/office/drawing/2014/main" val="3299472214"/>
                    </a:ext>
                  </a:extLst>
                </a:gridCol>
                <a:gridCol w="1685925">
                  <a:extLst>
                    <a:ext uri="{9D8B030D-6E8A-4147-A177-3AD203B41FA5}">
                      <a16:colId xmlns="" xmlns:a16="http://schemas.microsoft.com/office/drawing/2014/main" val="276096789"/>
                    </a:ext>
                  </a:extLst>
                </a:gridCol>
                <a:gridCol w="1685925">
                  <a:extLst>
                    <a:ext uri="{9D8B030D-6E8A-4147-A177-3AD203B41FA5}">
                      <a16:colId xmlns="" xmlns:a16="http://schemas.microsoft.com/office/drawing/2014/main" val="4070982213"/>
                    </a:ext>
                  </a:extLst>
                </a:gridCol>
                <a:gridCol w="1685925">
                  <a:extLst>
                    <a:ext uri="{9D8B030D-6E8A-4147-A177-3AD203B41FA5}">
                      <a16:colId xmlns="" xmlns:a16="http://schemas.microsoft.com/office/drawing/2014/main" val="2858971263"/>
                    </a:ext>
                  </a:extLst>
                </a:gridCol>
              </a:tblGrid>
              <a:tr h="1120019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uk" sz="1800" b="1" i="0" u="none" baseline="0" dirty="0">
                          <a:effectLst/>
                        </a:rPr>
                        <a:t>На 100 000 осіб</a:t>
                      </a:r>
                      <a:endParaRPr lang="uk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uk" sz="1800" b="1" i="0" u="none" baseline="0" dirty="0">
                          <a:effectLst/>
                        </a:rPr>
                        <a:t>Лікарняні ліжка для радикального лікування, загалом</a:t>
                      </a:r>
                      <a:endParaRPr lang="uk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uk" sz="1800" b="1" i="0" u="none" baseline="0" dirty="0">
                          <a:effectLst/>
                        </a:rPr>
                        <a:t>Ліжка для </a:t>
                      </a:r>
                      <a:r>
                        <a:rPr lang="uk" sz="1800" b="1" i="0" u="none" baseline="0" dirty="0" smtClean="0">
                          <a:effectLst/>
                        </a:rPr>
                        <a:t>спеціалізова</a:t>
                      </a:r>
                      <a:r>
                        <a:rPr lang="en-US" sz="1800" b="1" i="0" u="none" baseline="0" dirty="0" smtClean="0">
                          <a:effectLst/>
                        </a:rPr>
                        <a:t>-</a:t>
                      </a:r>
                      <a:r>
                        <a:rPr lang="uk" sz="1800" b="1" i="0" u="none" baseline="0" dirty="0" smtClean="0">
                          <a:effectLst/>
                        </a:rPr>
                        <a:t>ної </a:t>
                      </a:r>
                      <a:r>
                        <a:rPr lang="uk" sz="1800" b="1" i="0" u="none" baseline="0" dirty="0">
                          <a:effectLst/>
                        </a:rPr>
                        <a:t>медичної допомоги</a:t>
                      </a:r>
                      <a:endParaRPr lang="uk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uk" sz="1800" b="1" i="0" u="none" baseline="0" dirty="0">
                          <a:effectLst/>
                        </a:rPr>
                        <a:t>Частка </a:t>
                      </a:r>
                      <a:r>
                        <a:rPr lang="uk" sz="1800" b="1" i="0" u="none" baseline="0" dirty="0" smtClean="0">
                          <a:effectLst/>
                        </a:rPr>
                        <a:t>високоспеціа</a:t>
                      </a:r>
                      <a:r>
                        <a:rPr lang="en-US" sz="1800" b="1" i="0" u="none" baseline="0" dirty="0" smtClean="0">
                          <a:effectLst/>
                        </a:rPr>
                        <a:t>-</a:t>
                      </a:r>
                      <a:r>
                        <a:rPr lang="uk" sz="1800" b="1" i="0" u="none" baseline="0" dirty="0" smtClean="0">
                          <a:effectLst/>
                        </a:rPr>
                        <a:t>лізованої </a:t>
                      </a:r>
                      <a:r>
                        <a:rPr lang="uk" sz="1800" b="1" i="0" u="none" baseline="0" dirty="0">
                          <a:effectLst/>
                        </a:rPr>
                        <a:t>медичної допомоги в загальній кількості ліжок для радикального лікування</a:t>
                      </a:r>
                      <a:endParaRPr lang="uk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uk" sz="1800" b="1" i="0" u="none" baseline="0" dirty="0">
                          <a:effectLst/>
                        </a:rPr>
                        <a:t>Ліжка для </a:t>
                      </a:r>
                      <a:r>
                        <a:rPr lang="uk" sz="1800" b="1" i="0" u="none" baseline="0" dirty="0" smtClean="0">
                          <a:effectLst/>
                        </a:rPr>
                        <a:t>високоспеціа</a:t>
                      </a:r>
                      <a:r>
                        <a:rPr lang="en-US" sz="1800" b="1" i="0" u="none" baseline="0" dirty="0" smtClean="0">
                          <a:effectLst/>
                        </a:rPr>
                        <a:t>-</a:t>
                      </a:r>
                      <a:r>
                        <a:rPr lang="uk" sz="1800" b="1" i="0" u="none" baseline="0" dirty="0" smtClean="0">
                          <a:effectLst/>
                        </a:rPr>
                        <a:t>лізованої </a:t>
                      </a:r>
                      <a:r>
                        <a:rPr lang="uk" sz="1800" b="1" i="0" u="none" baseline="0" dirty="0">
                          <a:effectLst/>
                        </a:rPr>
                        <a:t>медичної допомоги</a:t>
                      </a:r>
                      <a:endParaRPr lang="uk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/>
                </a:tc>
                <a:extLst>
                  <a:ext uri="{0D108BD9-81ED-4DB2-BD59-A6C34878D82A}">
                    <a16:rowId xmlns="" xmlns:a16="http://schemas.microsoft.com/office/drawing/2014/main" val="3835320946"/>
                  </a:ext>
                </a:extLst>
              </a:tr>
              <a:tr h="530362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uk" sz="1800" b="1" i="0" u="none" baseline="0">
                          <a:effectLst/>
                        </a:rPr>
                        <a:t>Припущення для України до 2030 р.</a:t>
                      </a:r>
                      <a:endParaRPr lang="uk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uk" sz="1800" b="1" i="0" u="none" baseline="0">
                          <a:effectLst/>
                        </a:rPr>
                        <a:t>320</a:t>
                      </a:r>
                      <a:endParaRPr lang="uk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uk" sz="1800" b="1" i="0" u="none" baseline="0">
                          <a:solidFill>
                            <a:schemeClr val="bg1"/>
                          </a:solidFill>
                          <a:effectLst/>
                        </a:rPr>
                        <a:t>288</a:t>
                      </a:r>
                      <a:endParaRPr lang="uk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uk" sz="1800" b="1" i="0" u="none" baseline="0">
                          <a:solidFill>
                            <a:schemeClr val="bg1"/>
                          </a:solidFill>
                          <a:effectLst/>
                        </a:rPr>
                        <a:t>10%</a:t>
                      </a:r>
                      <a:endParaRPr lang="uk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uk" sz="1800" b="1" i="0" u="none" baseline="0" dirty="0">
                          <a:solidFill>
                            <a:schemeClr val="bg1"/>
                          </a:solidFill>
                          <a:effectLst/>
                        </a:rPr>
                        <a:t>32</a:t>
                      </a:r>
                      <a:endParaRPr lang="uk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805" marR="66805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1323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459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FE0973-3669-C841-AD47-42CFFD42C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034" y="-219075"/>
            <a:ext cx="10515600" cy="1325563"/>
          </a:xfrm>
        </p:spPr>
        <p:txBody>
          <a:bodyPr>
            <a:normAutofit/>
          </a:bodyPr>
          <a:lstStyle/>
          <a:p>
            <a:pPr algn="l" rtl="0"/>
            <a:r>
              <a:rPr lang="uk" sz="2400" b="0" i="0" u="none" baseline="0" dirty="0"/>
              <a:t>Зведена інформація щодо моделювання кількості ліжок у Полтавській області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62654D7A-91B3-2247-A4D5-35EB14D78F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651837"/>
              </p:ext>
            </p:extLst>
          </p:nvPr>
        </p:nvGraphicFramePr>
        <p:xfrm>
          <a:off x="345687" y="869796"/>
          <a:ext cx="11418856" cy="58189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08026">
                  <a:extLst>
                    <a:ext uri="{9D8B030D-6E8A-4147-A177-3AD203B41FA5}">
                      <a16:colId xmlns="" xmlns:a16="http://schemas.microsoft.com/office/drawing/2014/main" val="2913570364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1705180915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555719848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704456134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1957851887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1942480093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578431324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3366732433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4137640999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2338058974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1903084466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553796294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4000502740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373897545"/>
                    </a:ext>
                  </a:extLst>
                </a:gridCol>
                <a:gridCol w="629345">
                  <a:extLst>
                    <a:ext uri="{9D8B030D-6E8A-4147-A177-3AD203B41FA5}">
                      <a16:colId xmlns="" xmlns:a16="http://schemas.microsoft.com/office/drawing/2014/main" val="642775395"/>
                    </a:ext>
                  </a:extLst>
                </a:gridCol>
              </a:tblGrid>
              <a:tr h="1388094"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На 1 тис. населення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>
                          <a:effectLst/>
                        </a:rPr>
                        <a:t>Поточна кількість лікарняних ліжок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Поточна загальна кількість ліжок для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невідклад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ної допомо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ги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(без урах.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протитубер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кульозних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та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психіат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ричних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)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Ліжка для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спеціалізо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ваної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медичної допомоги у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Ліжка для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високоспе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ціалізованої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медичної допомоги у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Загальна кількість ліжок для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невідклад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ної допомо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ги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у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Ліжка для догляду у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Загальна кількість ліжок (без урах.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проти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туберкульозних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та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пси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хіатричних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) до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Різниця у загальній кількості ліжок, у т.ч. для догляду (без урах.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протитубер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кульозних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та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психіат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ричних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) до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Поточна кількість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психіатрич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них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ліжок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Поточна кількість ліжок для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протитубер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кульозного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лікування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Кількість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психіатрич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них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ліжок у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uk" sz="900" b="1" i="0" u="none" strike="noStrike" baseline="0" dirty="0">
                          <a:effectLst/>
                        </a:rPr>
                        <a:t>Кількість ліжок для 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протитубер</a:t>
                      </a:r>
                      <a:r>
                        <a:rPr lang="en-US" sz="900" b="1" i="0" u="none" strike="noStrike" baseline="0" dirty="0" smtClean="0">
                          <a:effectLst/>
                        </a:rPr>
                        <a:t>-</a:t>
                      </a:r>
                      <a:r>
                        <a:rPr lang="uk" sz="900" b="1" i="0" u="none" strike="noStrike" baseline="0" dirty="0" smtClean="0">
                          <a:effectLst/>
                        </a:rPr>
                        <a:t>кульозного </a:t>
                      </a:r>
                      <a:r>
                        <a:rPr lang="uk" sz="900" b="1" i="0" u="none" strike="noStrike" baseline="0" dirty="0">
                          <a:effectLst/>
                        </a:rPr>
                        <a:t>лікування у 2030 р.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83641238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 СХІДНИЙ ГО № 1 (Полтава)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90065706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м. Полтава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286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5 117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3 727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1 623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456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2 080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495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2 575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(1 152)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-31%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1 120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270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70285358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Райони навколо Полтави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278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1 022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922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294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294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(628)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-68%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100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76453568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 dirty="0">
                          <a:effectLst/>
                        </a:rPr>
                        <a:t>Загалом по Східному ГО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564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6 139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4 649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1 623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456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2 080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789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2 869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(1 780)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-38%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1 120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370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731108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45%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19750296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ПІВДЕННИЙ ГО № 2 м. Кременчук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97520969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м. Кременчук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222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1 566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1 376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1 059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1 059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311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1 370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(6)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0%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80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110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66618898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Райони навколо м. Кременчук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201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1 063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1 063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317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317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281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598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(465)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-44%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5975991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м. Горішні Плавні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245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245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317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317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77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394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149 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61%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36555368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Загалом по Південному ГО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423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2 629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2 439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1 376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1 376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592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1 968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(471)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-19%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80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110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44024854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19664334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ЗАХІДНИЙ ГО № 3 Лубни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31013174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м. Лубни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539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485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655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655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109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765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280 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58%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36859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Райони навколо Лубен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181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675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675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209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209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(466)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-69%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3579847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Загалом по Західному ГО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1 214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1 160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655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655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318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974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(186)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-16%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43377457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56722437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ПІВНІЧНИЙ ГО № 4 Миргород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33934899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м. Миргород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370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370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610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610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99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709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339 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92%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16278028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Райони 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173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675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635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198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198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(437)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-69%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40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9863432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Загалом по Північному ГО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212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1 045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1 005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610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610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297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907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(98)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-10%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40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35841417"/>
                  </a:ext>
                </a:extLst>
              </a:tr>
              <a:tr h="192790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>
                          <a:effectLst/>
                        </a:rPr>
                        <a:t> </a:t>
                      </a:r>
                      <a:endParaRPr lang="uk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0" i="0" u="none" strike="noStrike" baseline="0" dirty="0">
                          <a:effectLst/>
                        </a:rPr>
                        <a:t> </a:t>
                      </a:r>
                      <a:endParaRPr lang="u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48746655"/>
                  </a:ext>
                </a:extLst>
              </a:tr>
              <a:tr h="261589">
                <a:tc>
                  <a:txBody>
                    <a:bodyPr/>
                    <a:lstStyle/>
                    <a:p>
                      <a:pPr algn="l" rtl="0" fontAlgn="ctr"/>
                      <a:r>
                        <a:rPr lang="uk" sz="900" b="1" i="0" u="none" strike="noStrike" baseline="0">
                          <a:effectLst/>
                        </a:rPr>
                        <a:t>Загалом по Полтавській області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1 426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11 027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9 253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4 265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456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4 721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1 996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6 718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(2 535)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-27%</a:t>
                      </a:r>
                      <a:endParaRPr lang="u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1 215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559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>
                          <a:effectLst/>
                        </a:rPr>
                        <a:t>784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uk" sz="900" b="1" i="0" u="none" strike="noStrike" baseline="0" dirty="0">
                          <a:effectLst/>
                        </a:rPr>
                        <a:t>428</a:t>
                      </a:r>
                      <a:endParaRPr lang="u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59476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944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10608</TotalTime>
  <Words>1600</Words>
  <Application>Microsoft Office PowerPoint</Application>
  <PresentationFormat>Произвольный</PresentationFormat>
  <Paragraphs>728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Моделювання системи лікарень та кількості лікарняних ліжок до 2030 року в Полтавській області</vt:lpstr>
      <vt:lpstr>План презентації</vt:lpstr>
      <vt:lpstr>Рекомендації</vt:lpstr>
      <vt:lpstr>Генеральний план обласного рівня</vt:lpstr>
      <vt:lpstr>Техніко-економічне обґрунтування впровадження генерального плану</vt:lpstr>
      <vt:lpstr>Обов’язкові умови генерального плану обласного рівня</vt:lpstr>
      <vt:lpstr>Припущення (1)</vt:lpstr>
      <vt:lpstr>Припущення (2)</vt:lpstr>
      <vt:lpstr>Зведена інформація щодо моделювання кількості ліжок у Полтавській області</vt:lpstr>
      <vt:lpstr>Східний госпітальний округ (ГО)</vt:lpstr>
      <vt:lpstr>Моделювання кількості ліжок у Східному госпітальному окрузі (ГО)</vt:lpstr>
      <vt:lpstr>Моделювання структури закладів для стаціонарного лікування туберкульозу та психіатричних захворювань до 2030 року, Полтавська область </vt:lpstr>
      <vt:lpstr>Моделювання кількості туберкульозних та психіатричних ліжок до 2030 року, Полтавська область </vt:lpstr>
      <vt:lpstr>Наступні кроки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Poltava and Lviv oblasts’ hospital system and bed modelling until 2035</dc:title>
  <dc:creator>Jaanus Pikani</dc:creator>
  <cp:lastModifiedBy>Admin</cp:lastModifiedBy>
  <cp:revision>66</cp:revision>
  <dcterms:created xsi:type="dcterms:W3CDTF">2018-06-12T05:04:38Z</dcterms:created>
  <dcterms:modified xsi:type="dcterms:W3CDTF">2018-08-06T08:29:45Z</dcterms:modified>
</cp:coreProperties>
</file>